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notesMasterIdLst>
    <p:notesMasterId r:id="rId62"/>
  </p:notesMasterIdLst>
  <p:sldIdLst>
    <p:sldId id="257" r:id="rId2"/>
    <p:sldId id="266" r:id="rId3"/>
    <p:sldId id="302" r:id="rId4"/>
    <p:sldId id="331" r:id="rId5"/>
    <p:sldId id="332" r:id="rId6"/>
    <p:sldId id="333" r:id="rId7"/>
    <p:sldId id="334" r:id="rId8"/>
    <p:sldId id="258" r:id="rId9"/>
    <p:sldId id="259" r:id="rId10"/>
    <p:sldId id="260" r:id="rId11"/>
    <p:sldId id="276" r:id="rId12"/>
    <p:sldId id="264" r:id="rId13"/>
    <p:sldId id="294" r:id="rId14"/>
    <p:sldId id="303" r:id="rId15"/>
    <p:sldId id="286" r:id="rId16"/>
    <p:sldId id="279" r:id="rId17"/>
    <p:sldId id="335" r:id="rId18"/>
    <p:sldId id="336" r:id="rId19"/>
    <p:sldId id="337" r:id="rId20"/>
    <p:sldId id="290" r:id="rId21"/>
    <p:sldId id="278" r:id="rId22"/>
    <p:sldId id="274" r:id="rId23"/>
    <p:sldId id="277" r:id="rId24"/>
    <p:sldId id="281" r:id="rId25"/>
    <p:sldId id="282" r:id="rId26"/>
    <p:sldId id="283" r:id="rId27"/>
    <p:sldId id="291" r:id="rId28"/>
    <p:sldId id="292" r:id="rId29"/>
    <p:sldId id="340" r:id="rId30"/>
    <p:sldId id="344" r:id="rId31"/>
    <p:sldId id="345" r:id="rId32"/>
    <p:sldId id="318" r:id="rId33"/>
    <p:sldId id="317" r:id="rId34"/>
    <p:sldId id="322" r:id="rId35"/>
    <p:sldId id="319" r:id="rId36"/>
    <p:sldId id="320" r:id="rId37"/>
    <p:sldId id="330" r:id="rId38"/>
    <p:sldId id="321" r:id="rId39"/>
    <p:sldId id="296" r:id="rId40"/>
    <p:sldId id="339" r:id="rId41"/>
    <p:sldId id="270" r:id="rId42"/>
    <p:sldId id="299" r:id="rId43"/>
    <p:sldId id="297" r:id="rId44"/>
    <p:sldId id="301" r:id="rId45"/>
    <p:sldId id="323" r:id="rId46"/>
    <p:sldId id="324" r:id="rId47"/>
    <p:sldId id="326" r:id="rId48"/>
    <p:sldId id="295" r:id="rId49"/>
    <p:sldId id="304" r:id="rId50"/>
    <p:sldId id="327" r:id="rId51"/>
    <p:sldId id="328" r:id="rId52"/>
    <p:sldId id="312" r:id="rId53"/>
    <p:sldId id="313" r:id="rId54"/>
    <p:sldId id="314" r:id="rId55"/>
    <p:sldId id="315" r:id="rId56"/>
    <p:sldId id="341" r:id="rId57"/>
    <p:sldId id="342" r:id="rId58"/>
    <p:sldId id="346" r:id="rId59"/>
    <p:sldId id="307" r:id="rId60"/>
    <p:sldId id="271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624F78-B539-4BBA-8D07-40C85E7D15B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477F25D-6A7F-4ED5-B43C-580F2DB4E8BA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1000 TEP</a:t>
          </a:r>
        </a:p>
      </dgm:t>
    </dgm:pt>
    <dgm:pt modelId="{939DDED2-646D-46F8-BF1A-7433256A9AF3}" type="parTrans" cxnId="{F4BD3DB3-F173-4AC1-9E96-4BE766DAEAA2}">
      <dgm:prSet/>
      <dgm:spPr/>
      <dgm:t>
        <a:bodyPr/>
        <a:lstStyle/>
        <a:p>
          <a:endParaRPr lang="tr-TR"/>
        </a:p>
      </dgm:t>
    </dgm:pt>
    <dgm:pt modelId="{6B025E95-86DB-421A-BD7D-E97CEA199674}" type="sibTrans" cxnId="{F4BD3DB3-F173-4AC1-9E96-4BE766DAEAA2}">
      <dgm:prSet/>
      <dgm:spPr/>
      <dgm:t>
        <a:bodyPr/>
        <a:lstStyle/>
        <a:p>
          <a:endParaRPr lang="tr-TR"/>
        </a:p>
      </dgm:t>
    </dgm:pt>
    <dgm:pt modelId="{86D10240-0725-40EB-AD94-CFD841F20C08}">
      <dgm:prSet phldrT="[Metin]"/>
      <dgm:spPr>
        <a:solidFill>
          <a:srgbClr val="00B0F0"/>
        </a:solidFill>
      </dgm:spPr>
      <dgm:t>
        <a:bodyPr/>
        <a:lstStyle/>
        <a:p>
          <a:r>
            <a:rPr lang="tr-TR" dirty="0"/>
            <a:t>YAKŞLAŞIK </a:t>
          </a:r>
        </a:p>
        <a:p>
          <a:r>
            <a:rPr lang="tr-TR" dirty="0"/>
            <a:t>1.200.000 Sm3</a:t>
          </a:r>
        </a:p>
      </dgm:t>
    </dgm:pt>
    <dgm:pt modelId="{F11B13EF-669E-4D11-B679-5EC385133C6B}" type="parTrans" cxnId="{05A5E4B0-C2A1-4598-97D6-E4F9142744AA}">
      <dgm:prSet/>
      <dgm:spPr/>
      <dgm:t>
        <a:bodyPr/>
        <a:lstStyle/>
        <a:p>
          <a:endParaRPr lang="tr-TR"/>
        </a:p>
      </dgm:t>
    </dgm:pt>
    <dgm:pt modelId="{9BBDF4E7-90FA-4C41-A504-CA136DB0A5D1}" type="sibTrans" cxnId="{05A5E4B0-C2A1-4598-97D6-E4F9142744AA}">
      <dgm:prSet/>
      <dgm:spPr/>
      <dgm:t>
        <a:bodyPr/>
        <a:lstStyle/>
        <a:p>
          <a:endParaRPr lang="tr-TR"/>
        </a:p>
      </dgm:t>
    </dgm:pt>
    <dgm:pt modelId="{5A019AD0-33F8-48AA-B8BF-E687E96C15D7}">
      <dgm:prSet phldrT="[Metin]"/>
      <dgm:spPr>
        <a:solidFill>
          <a:srgbClr val="7030A0"/>
        </a:solidFill>
      </dgm:spPr>
      <dgm:t>
        <a:bodyPr/>
        <a:lstStyle/>
        <a:p>
          <a:r>
            <a:rPr lang="tr-TR" dirty="0"/>
            <a:t>YAKLAŞIK</a:t>
          </a:r>
        </a:p>
        <a:p>
          <a:r>
            <a:rPr lang="tr-TR" dirty="0"/>
            <a:t>700.000 Sm3 + 5 </a:t>
          </a:r>
          <a:r>
            <a:rPr lang="tr-TR" dirty="0" err="1"/>
            <a:t>MkW</a:t>
          </a:r>
          <a:endParaRPr lang="tr-TR" dirty="0"/>
        </a:p>
      </dgm:t>
    </dgm:pt>
    <dgm:pt modelId="{FE3E493A-609D-416B-B351-6EEE6C7D8DE8}" type="parTrans" cxnId="{3AA3DD84-6F54-4EB0-8F43-2D0257E5EE08}">
      <dgm:prSet/>
      <dgm:spPr/>
      <dgm:t>
        <a:bodyPr/>
        <a:lstStyle/>
        <a:p>
          <a:endParaRPr lang="tr-TR"/>
        </a:p>
      </dgm:t>
    </dgm:pt>
    <dgm:pt modelId="{C6DE1C48-E33E-454A-907B-E9C615CE9110}" type="sibTrans" cxnId="{3AA3DD84-6F54-4EB0-8F43-2D0257E5EE08}">
      <dgm:prSet/>
      <dgm:spPr/>
      <dgm:t>
        <a:bodyPr/>
        <a:lstStyle/>
        <a:p>
          <a:endParaRPr lang="tr-TR"/>
        </a:p>
      </dgm:t>
    </dgm:pt>
    <dgm:pt modelId="{D10DF764-DBE5-4249-81D4-D11EF8BC515B}">
      <dgm:prSet phldrT="[Metin]"/>
      <dgm:spPr>
        <a:solidFill>
          <a:srgbClr val="FFC000"/>
        </a:solidFill>
      </dgm:spPr>
      <dgm:t>
        <a:bodyPr/>
        <a:lstStyle/>
        <a:p>
          <a:r>
            <a:rPr lang="tr-TR" dirty="0"/>
            <a:t>YAKLAŞIK </a:t>
          </a:r>
        </a:p>
        <a:p>
          <a:r>
            <a:rPr lang="tr-TR" dirty="0"/>
            <a:t>12.000.000 kW</a:t>
          </a:r>
        </a:p>
      </dgm:t>
    </dgm:pt>
    <dgm:pt modelId="{9371938B-FF2E-4CCB-BEA1-F075ADEE53B7}" type="parTrans" cxnId="{2F7985AA-269A-43F2-87F9-AE4563D0D55D}">
      <dgm:prSet/>
      <dgm:spPr/>
      <dgm:t>
        <a:bodyPr/>
        <a:lstStyle/>
        <a:p>
          <a:endParaRPr lang="tr-TR"/>
        </a:p>
      </dgm:t>
    </dgm:pt>
    <dgm:pt modelId="{EF42E7F2-62C8-4C40-811B-BC0F5D927A65}" type="sibTrans" cxnId="{2F7985AA-269A-43F2-87F9-AE4563D0D55D}">
      <dgm:prSet/>
      <dgm:spPr/>
      <dgm:t>
        <a:bodyPr/>
        <a:lstStyle/>
        <a:p>
          <a:endParaRPr lang="tr-TR"/>
        </a:p>
      </dgm:t>
    </dgm:pt>
    <dgm:pt modelId="{37A84EDF-D84F-46B0-B643-11A27CE52DBF}" type="pres">
      <dgm:prSet presAssocID="{B1624F78-B539-4BBA-8D07-40C85E7D15B4}" presName="Name0" presStyleCnt="0">
        <dgm:presLayoutVars>
          <dgm:dir/>
          <dgm:resizeHandles val="exact"/>
        </dgm:presLayoutVars>
      </dgm:prSet>
      <dgm:spPr/>
    </dgm:pt>
    <dgm:pt modelId="{21FFDBDC-38B9-4E18-BACA-03F272C75054}" type="pres">
      <dgm:prSet presAssocID="{B1624F78-B539-4BBA-8D07-40C85E7D15B4}" presName="cycle" presStyleCnt="0"/>
      <dgm:spPr/>
    </dgm:pt>
    <dgm:pt modelId="{59ADFC3A-C44B-45CA-9277-B6C4B6528E19}" type="pres">
      <dgm:prSet presAssocID="{A477F25D-6A7F-4ED5-B43C-580F2DB4E8BA}" presName="nodeFirstNode" presStyleLbl="node1" presStyleIdx="0" presStyleCnt="4" custScaleX="78368" custScaleY="104171">
        <dgm:presLayoutVars>
          <dgm:bulletEnabled val="1"/>
        </dgm:presLayoutVars>
      </dgm:prSet>
      <dgm:spPr/>
    </dgm:pt>
    <dgm:pt modelId="{F2B82031-669E-468F-AECF-0D0C7CA546B1}" type="pres">
      <dgm:prSet presAssocID="{6B025E95-86DB-421A-BD7D-E97CEA199674}" presName="sibTransFirstNode" presStyleLbl="bgShp" presStyleIdx="0" presStyleCnt="1"/>
      <dgm:spPr/>
    </dgm:pt>
    <dgm:pt modelId="{4FD9C2FD-C6F4-45EF-8175-00DDB61A31E4}" type="pres">
      <dgm:prSet presAssocID="{86D10240-0725-40EB-AD94-CFD841F20C08}" presName="nodeFollowingNodes" presStyleLbl="node1" presStyleIdx="1" presStyleCnt="4">
        <dgm:presLayoutVars>
          <dgm:bulletEnabled val="1"/>
        </dgm:presLayoutVars>
      </dgm:prSet>
      <dgm:spPr/>
    </dgm:pt>
    <dgm:pt modelId="{BE06316B-91F1-4B76-8452-BE06DFFC1406}" type="pres">
      <dgm:prSet presAssocID="{5A019AD0-33F8-48AA-B8BF-E687E96C15D7}" presName="nodeFollowingNodes" presStyleLbl="node1" presStyleIdx="2" presStyleCnt="4" custScaleX="117193">
        <dgm:presLayoutVars>
          <dgm:bulletEnabled val="1"/>
        </dgm:presLayoutVars>
      </dgm:prSet>
      <dgm:spPr/>
    </dgm:pt>
    <dgm:pt modelId="{09B7CDCF-0AE1-4814-BD35-C7098283DC72}" type="pres">
      <dgm:prSet presAssocID="{D10DF764-DBE5-4249-81D4-D11EF8BC515B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E5BE2839-A7CC-4C9A-8166-69D87BAF835D}" type="presOf" srcId="{6B025E95-86DB-421A-BD7D-E97CEA199674}" destId="{F2B82031-669E-468F-AECF-0D0C7CA546B1}" srcOrd="0" destOrd="0" presId="urn:microsoft.com/office/officeart/2005/8/layout/cycle3"/>
    <dgm:cxn modelId="{36EAD93A-37D2-4A74-B217-EAD9C482CFCC}" type="presOf" srcId="{B1624F78-B539-4BBA-8D07-40C85E7D15B4}" destId="{37A84EDF-D84F-46B0-B643-11A27CE52DBF}" srcOrd="0" destOrd="0" presId="urn:microsoft.com/office/officeart/2005/8/layout/cycle3"/>
    <dgm:cxn modelId="{20D1856F-A213-4B07-B331-7C8EA8123C6B}" type="presOf" srcId="{86D10240-0725-40EB-AD94-CFD841F20C08}" destId="{4FD9C2FD-C6F4-45EF-8175-00DDB61A31E4}" srcOrd="0" destOrd="0" presId="urn:microsoft.com/office/officeart/2005/8/layout/cycle3"/>
    <dgm:cxn modelId="{334D5E55-ED5B-480C-9F1F-87B203901B26}" type="presOf" srcId="{A477F25D-6A7F-4ED5-B43C-580F2DB4E8BA}" destId="{59ADFC3A-C44B-45CA-9277-B6C4B6528E19}" srcOrd="0" destOrd="0" presId="urn:microsoft.com/office/officeart/2005/8/layout/cycle3"/>
    <dgm:cxn modelId="{1F5A7180-A958-4B4F-9CBA-5983CA6020C1}" type="presOf" srcId="{D10DF764-DBE5-4249-81D4-D11EF8BC515B}" destId="{09B7CDCF-0AE1-4814-BD35-C7098283DC72}" srcOrd="0" destOrd="0" presId="urn:microsoft.com/office/officeart/2005/8/layout/cycle3"/>
    <dgm:cxn modelId="{3AA3DD84-6F54-4EB0-8F43-2D0257E5EE08}" srcId="{B1624F78-B539-4BBA-8D07-40C85E7D15B4}" destId="{5A019AD0-33F8-48AA-B8BF-E687E96C15D7}" srcOrd="2" destOrd="0" parTransId="{FE3E493A-609D-416B-B351-6EEE6C7D8DE8}" sibTransId="{C6DE1C48-E33E-454A-907B-E9C615CE9110}"/>
    <dgm:cxn modelId="{2F7985AA-269A-43F2-87F9-AE4563D0D55D}" srcId="{B1624F78-B539-4BBA-8D07-40C85E7D15B4}" destId="{D10DF764-DBE5-4249-81D4-D11EF8BC515B}" srcOrd="3" destOrd="0" parTransId="{9371938B-FF2E-4CCB-BEA1-F075ADEE53B7}" sibTransId="{EF42E7F2-62C8-4C40-811B-BC0F5D927A65}"/>
    <dgm:cxn modelId="{05A5E4B0-C2A1-4598-97D6-E4F9142744AA}" srcId="{B1624F78-B539-4BBA-8D07-40C85E7D15B4}" destId="{86D10240-0725-40EB-AD94-CFD841F20C08}" srcOrd="1" destOrd="0" parTransId="{F11B13EF-669E-4D11-B679-5EC385133C6B}" sibTransId="{9BBDF4E7-90FA-4C41-A504-CA136DB0A5D1}"/>
    <dgm:cxn modelId="{F4BD3DB3-F173-4AC1-9E96-4BE766DAEAA2}" srcId="{B1624F78-B539-4BBA-8D07-40C85E7D15B4}" destId="{A477F25D-6A7F-4ED5-B43C-580F2DB4E8BA}" srcOrd="0" destOrd="0" parTransId="{939DDED2-646D-46F8-BF1A-7433256A9AF3}" sibTransId="{6B025E95-86DB-421A-BD7D-E97CEA199674}"/>
    <dgm:cxn modelId="{70E8D0BE-35EE-41F4-9C68-1ADC8F84CB01}" type="presOf" srcId="{5A019AD0-33F8-48AA-B8BF-E687E96C15D7}" destId="{BE06316B-91F1-4B76-8452-BE06DFFC1406}" srcOrd="0" destOrd="0" presId="urn:microsoft.com/office/officeart/2005/8/layout/cycle3"/>
    <dgm:cxn modelId="{F3DF1D5C-B807-4828-A9C7-BF3E85434E95}" type="presParOf" srcId="{37A84EDF-D84F-46B0-B643-11A27CE52DBF}" destId="{21FFDBDC-38B9-4E18-BACA-03F272C75054}" srcOrd="0" destOrd="0" presId="urn:microsoft.com/office/officeart/2005/8/layout/cycle3"/>
    <dgm:cxn modelId="{F797437B-9956-49B8-B686-953CB4009129}" type="presParOf" srcId="{21FFDBDC-38B9-4E18-BACA-03F272C75054}" destId="{59ADFC3A-C44B-45CA-9277-B6C4B6528E19}" srcOrd="0" destOrd="0" presId="urn:microsoft.com/office/officeart/2005/8/layout/cycle3"/>
    <dgm:cxn modelId="{997C55E1-7DCE-4FD7-AA0A-4789D714694D}" type="presParOf" srcId="{21FFDBDC-38B9-4E18-BACA-03F272C75054}" destId="{F2B82031-669E-468F-AECF-0D0C7CA546B1}" srcOrd="1" destOrd="0" presId="urn:microsoft.com/office/officeart/2005/8/layout/cycle3"/>
    <dgm:cxn modelId="{0CABD773-5B2E-4200-A2B4-A0DA2D82938B}" type="presParOf" srcId="{21FFDBDC-38B9-4E18-BACA-03F272C75054}" destId="{4FD9C2FD-C6F4-45EF-8175-00DDB61A31E4}" srcOrd="2" destOrd="0" presId="urn:microsoft.com/office/officeart/2005/8/layout/cycle3"/>
    <dgm:cxn modelId="{229E77B3-BBDF-4E26-8F93-DDD662BFA59A}" type="presParOf" srcId="{21FFDBDC-38B9-4E18-BACA-03F272C75054}" destId="{BE06316B-91F1-4B76-8452-BE06DFFC1406}" srcOrd="3" destOrd="0" presId="urn:microsoft.com/office/officeart/2005/8/layout/cycle3"/>
    <dgm:cxn modelId="{D1DD283F-CE52-4444-8EE3-7C36ABD33EBB}" type="presParOf" srcId="{21FFDBDC-38B9-4E18-BACA-03F272C75054}" destId="{09B7CDCF-0AE1-4814-BD35-C7098283DC72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7C9163-0AEF-41DF-875A-552CB73E549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F0AFB39-E0C0-4EED-8523-1A84EA7DA555}">
      <dgm:prSet phldrT="[Metin]"/>
      <dgm:spPr/>
      <dgm:t>
        <a:bodyPr/>
        <a:lstStyle/>
        <a:p>
          <a:r>
            <a:rPr lang="tr-TR" dirty="0"/>
            <a:t>ENERJİ YÖNETİCİSİ</a:t>
          </a:r>
        </a:p>
      </dgm:t>
    </dgm:pt>
    <dgm:pt modelId="{0050C43D-8332-4B87-9E3F-FCC2C618CD17}" type="parTrans" cxnId="{9935B26A-CE95-4D73-973A-4AD02D463220}">
      <dgm:prSet/>
      <dgm:spPr/>
      <dgm:t>
        <a:bodyPr/>
        <a:lstStyle/>
        <a:p>
          <a:endParaRPr lang="tr-TR"/>
        </a:p>
      </dgm:t>
    </dgm:pt>
    <dgm:pt modelId="{FD9B0717-676E-4D1E-BB98-DF1D88F078CC}" type="sibTrans" cxnId="{9935B26A-CE95-4D73-973A-4AD02D463220}">
      <dgm:prSet/>
      <dgm:spPr/>
      <dgm:t>
        <a:bodyPr/>
        <a:lstStyle/>
        <a:p>
          <a:endParaRPr lang="tr-TR"/>
        </a:p>
      </dgm:t>
    </dgm:pt>
    <dgm:pt modelId="{F34648AE-3920-4B82-B8F9-EAAAC086C9CC}">
      <dgm:prSet phldrT="[Metin]"/>
      <dgm:spPr/>
      <dgm:t>
        <a:bodyPr/>
        <a:lstStyle/>
        <a:p>
          <a:r>
            <a:rPr lang="tr-TR" dirty="0"/>
            <a:t>ENERJİ ETÜT</a:t>
          </a:r>
        </a:p>
      </dgm:t>
    </dgm:pt>
    <dgm:pt modelId="{E32BD0DC-E9AA-4E8B-8BFC-DDBC7E2BED58}" type="parTrans" cxnId="{F44D5405-FEE6-4D0F-B87C-17594B77748E}">
      <dgm:prSet/>
      <dgm:spPr/>
      <dgm:t>
        <a:bodyPr/>
        <a:lstStyle/>
        <a:p>
          <a:endParaRPr lang="tr-TR"/>
        </a:p>
      </dgm:t>
    </dgm:pt>
    <dgm:pt modelId="{98F228BF-07F3-442B-9555-604FFC73D95D}" type="sibTrans" cxnId="{F44D5405-FEE6-4D0F-B87C-17594B77748E}">
      <dgm:prSet/>
      <dgm:spPr/>
      <dgm:t>
        <a:bodyPr/>
        <a:lstStyle/>
        <a:p>
          <a:endParaRPr lang="tr-TR"/>
        </a:p>
      </dgm:t>
    </dgm:pt>
    <dgm:pt modelId="{0F6BDFE0-0E7E-4E70-ABB7-67412120F84A}">
      <dgm:prSet phldrT="[Metin]"/>
      <dgm:spPr/>
      <dgm:t>
        <a:bodyPr/>
        <a:lstStyle/>
        <a:p>
          <a:r>
            <a:rPr lang="tr-TR" dirty="0"/>
            <a:t>ISO 50001</a:t>
          </a:r>
        </a:p>
      </dgm:t>
    </dgm:pt>
    <dgm:pt modelId="{EAC7BFD9-E2E5-45BC-B884-2048E0995DD1}" type="parTrans" cxnId="{09635E17-FEB8-47AD-9FEE-C3D53EAF4110}">
      <dgm:prSet/>
      <dgm:spPr/>
      <dgm:t>
        <a:bodyPr/>
        <a:lstStyle/>
        <a:p>
          <a:endParaRPr lang="tr-TR"/>
        </a:p>
      </dgm:t>
    </dgm:pt>
    <dgm:pt modelId="{B7B612C6-8A1C-42A5-B2AC-6553C211AD43}" type="sibTrans" cxnId="{09635E17-FEB8-47AD-9FEE-C3D53EAF4110}">
      <dgm:prSet/>
      <dgm:spPr/>
      <dgm:t>
        <a:bodyPr/>
        <a:lstStyle/>
        <a:p>
          <a:endParaRPr lang="tr-TR"/>
        </a:p>
      </dgm:t>
    </dgm:pt>
    <dgm:pt modelId="{755ED6FD-909B-49BC-B13A-652B30DABFCC}" type="pres">
      <dgm:prSet presAssocID="{017C9163-0AEF-41DF-875A-552CB73E5493}" presName="Name0" presStyleCnt="0">
        <dgm:presLayoutVars>
          <dgm:dir/>
          <dgm:resizeHandles val="exact"/>
        </dgm:presLayoutVars>
      </dgm:prSet>
      <dgm:spPr/>
    </dgm:pt>
    <dgm:pt modelId="{B20F8FDE-F9F6-4174-A7C1-1FAD33C177F4}" type="pres">
      <dgm:prSet presAssocID="{0F0AFB39-E0C0-4EED-8523-1A84EA7DA555}" presName="Name5" presStyleLbl="vennNode1" presStyleIdx="0" presStyleCnt="3">
        <dgm:presLayoutVars>
          <dgm:bulletEnabled val="1"/>
        </dgm:presLayoutVars>
      </dgm:prSet>
      <dgm:spPr/>
    </dgm:pt>
    <dgm:pt modelId="{AFDA8E7A-64FD-4571-9D61-3B67CBD6C2D7}" type="pres">
      <dgm:prSet presAssocID="{FD9B0717-676E-4D1E-BB98-DF1D88F078CC}" presName="space" presStyleCnt="0"/>
      <dgm:spPr/>
    </dgm:pt>
    <dgm:pt modelId="{BBA15780-72F3-4D72-993B-33F77DAFB313}" type="pres">
      <dgm:prSet presAssocID="{F34648AE-3920-4B82-B8F9-EAAAC086C9CC}" presName="Name5" presStyleLbl="vennNode1" presStyleIdx="1" presStyleCnt="3">
        <dgm:presLayoutVars>
          <dgm:bulletEnabled val="1"/>
        </dgm:presLayoutVars>
      </dgm:prSet>
      <dgm:spPr/>
    </dgm:pt>
    <dgm:pt modelId="{491BFC6E-EA8B-434B-A5C9-E45AF865CE46}" type="pres">
      <dgm:prSet presAssocID="{98F228BF-07F3-442B-9555-604FFC73D95D}" presName="space" presStyleCnt="0"/>
      <dgm:spPr/>
    </dgm:pt>
    <dgm:pt modelId="{1D63B2A3-099A-4459-A59F-69B3178D0DB4}" type="pres">
      <dgm:prSet presAssocID="{0F6BDFE0-0E7E-4E70-ABB7-67412120F84A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F44D5405-FEE6-4D0F-B87C-17594B77748E}" srcId="{017C9163-0AEF-41DF-875A-552CB73E5493}" destId="{F34648AE-3920-4B82-B8F9-EAAAC086C9CC}" srcOrd="1" destOrd="0" parTransId="{E32BD0DC-E9AA-4E8B-8BFC-DDBC7E2BED58}" sibTransId="{98F228BF-07F3-442B-9555-604FFC73D95D}"/>
    <dgm:cxn modelId="{37BEF40B-D9F1-4ECC-B3B2-1BF4E4B8F301}" type="presOf" srcId="{0F0AFB39-E0C0-4EED-8523-1A84EA7DA555}" destId="{B20F8FDE-F9F6-4174-A7C1-1FAD33C177F4}" srcOrd="0" destOrd="0" presId="urn:microsoft.com/office/officeart/2005/8/layout/venn3"/>
    <dgm:cxn modelId="{09635E17-FEB8-47AD-9FEE-C3D53EAF4110}" srcId="{017C9163-0AEF-41DF-875A-552CB73E5493}" destId="{0F6BDFE0-0E7E-4E70-ABB7-67412120F84A}" srcOrd="2" destOrd="0" parTransId="{EAC7BFD9-E2E5-45BC-B884-2048E0995DD1}" sibTransId="{B7B612C6-8A1C-42A5-B2AC-6553C211AD43}"/>
    <dgm:cxn modelId="{9935B26A-CE95-4D73-973A-4AD02D463220}" srcId="{017C9163-0AEF-41DF-875A-552CB73E5493}" destId="{0F0AFB39-E0C0-4EED-8523-1A84EA7DA555}" srcOrd="0" destOrd="0" parTransId="{0050C43D-8332-4B87-9E3F-FCC2C618CD17}" sibTransId="{FD9B0717-676E-4D1E-BB98-DF1D88F078CC}"/>
    <dgm:cxn modelId="{6DCEC66F-E41A-4904-938F-FE439D580925}" type="presOf" srcId="{0F6BDFE0-0E7E-4E70-ABB7-67412120F84A}" destId="{1D63B2A3-099A-4459-A59F-69B3178D0DB4}" srcOrd="0" destOrd="0" presId="urn:microsoft.com/office/officeart/2005/8/layout/venn3"/>
    <dgm:cxn modelId="{19FF2E9B-A6CA-44B2-8E8E-4C65A70C427C}" type="presOf" srcId="{017C9163-0AEF-41DF-875A-552CB73E5493}" destId="{755ED6FD-909B-49BC-B13A-652B30DABFCC}" srcOrd="0" destOrd="0" presId="urn:microsoft.com/office/officeart/2005/8/layout/venn3"/>
    <dgm:cxn modelId="{A29803BA-E2BB-4DC1-B350-8543132C5589}" type="presOf" srcId="{F34648AE-3920-4B82-B8F9-EAAAC086C9CC}" destId="{BBA15780-72F3-4D72-993B-33F77DAFB313}" srcOrd="0" destOrd="0" presId="urn:microsoft.com/office/officeart/2005/8/layout/venn3"/>
    <dgm:cxn modelId="{60C504F4-A724-4568-BC18-7899CD29D801}" type="presParOf" srcId="{755ED6FD-909B-49BC-B13A-652B30DABFCC}" destId="{B20F8FDE-F9F6-4174-A7C1-1FAD33C177F4}" srcOrd="0" destOrd="0" presId="urn:microsoft.com/office/officeart/2005/8/layout/venn3"/>
    <dgm:cxn modelId="{DB4D6220-79AC-4304-BD03-B3C96E511B65}" type="presParOf" srcId="{755ED6FD-909B-49BC-B13A-652B30DABFCC}" destId="{AFDA8E7A-64FD-4571-9D61-3B67CBD6C2D7}" srcOrd="1" destOrd="0" presId="urn:microsoft.com/office/officeart/2005/8/layout/venn3"/>
    <dgm:cxn modelId="{FA88AF7B-727F-4CF4-8D33-A7AFF6FCB944}" type="presParOf" srcId="{755ED6FD-909B-49BC-B13A-652B30DABFCC}" destId="{BBA15780-72F3-4D72-993B-33F77DAFB313}" srcOrd="2" destOrd="0" presId="urn:microsoft.com/office/officeart/2005/8/layout/venn3"/>
    <dgm:cxn modelId="{0582A394-7704-473B-9B6C-A92A681A5884}" type="presParOf" srcId="{755ED6FD-909B-49BC-B13A-652B30DABFCC}" destId="{491BFC6E-EA8B-434B-A5C9-E45AF865CE46}" srcOrd="3" destOrd="0" presId="urn:microsoft.com/office/officeart/2005/8/layout/venn3"/>
    <dgm:cxn modelId="{7C0B626B-A620-48C7-8422-B00DED6D56A7}" type="presParOf" srcId="{755ED6FD-909B-49BC-B13A-652B30DABFCC}" destId="{1D63B2A3-099A-4459-A59F-69B3178D0DB4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7C9163-0AEF-41DF-875A-552CB73E549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F0AFB39-E0C0-4EED-8523-1A84EA7DA555}">
      <dgm:prSet phldrT="[Metin]"/>
      <dgm:spPr/>
      <dgm:t>
        <a:bodyPr/>
        <a:lstStyle/>
        <a:p>
          <a:r>
            <a:rPr lang="tr-TR" dirty="0"/>
            <a:t>ENERJİ YÖNETİCİSİ</a:t>
          </a:r>
        </a:p>
      </dgm:t>
    </dgm:pt>
    <dgm:pt modelId="{0050C43D-8332-4B87-9E3F-FCC2C618CD17}" type="parTrans" cxnId="{9935B26A-CE95-4D73-973A-4AD02D463220}">
      <dgm:prSet/>
      <dgm:spPr/>
      <dgm:t>
        <a:bodyPr/>
        <a:lstStyle/>
        <a:p>
          <a:endParaRPr lang="tr-TR"/>
        </a:p>
      </dgm:t>
    </dgm:pt>
    <dgm:pt modelId="{FD9B0717-676E-4D1E-BB98-DF1D88F078CC}" type="sibTrans" cxnId="{9935B26A-CE95-4D73-973A-4AD02D463220}">
      <dgm:prSet/>
      <dgm:spPr/>
      <dgm:t>
        <a:bodyPr/>
        <a:lstStyle/>
        <a:p>
          <a:endParaRPr lang="tr-TR"/>
        </a:p>
      </dgm:t>
    </dgm:pt>
    <dgm:pt modelId="{F34648AE-3920-4B82-B8F9-EAAAC086C9CC}">
      <dgm:prSet phldrT="[Metin]"/>
      <dgm:spPr/>
      <dgm:t>
        <a:bodyPr/>
        <a:lstStyle/>
        <a:p>
          <a:r>
            <a:rPr lang="tr-TR" dirty="0"/>
            <a:t>ENERJİ ETÜT</a:t>
          </a:r>
        </a:p>
      </dgm:t>
    </dgm:pt>
    <dgm:pt modelId="{E32BD0DC-E9AA-4E8B-8BFC-DDBC7E2BED58}" type="parTrans" cxnId="{F44D5405-FEE6-4D0F-B87C-17594B77748E}">
      <dgm:prSet/>
      <dgm:spPr/>
      <dgm:t>
        <a:bodyPr/>
        <a:lstStyle/>
        <a:p>
          <a:endParaRPr lang="tr-TR"/>
        </a:p>
      </dgm:t>
    </dgm:pt>
    <dgm:pt modelId="{98F228BF-07F3-442B-9555-604FFC73D95D}" type="sibTrans" cxnId="{F44D5405-FEE6-4D0F-B87C-17594B77748E}">
      <dgm:prSet/>
      <dgm:spPr/>
      <dgm:t>
        <a:bodyPr/>
        <a:lstStyle/>
        <a:p>
          <a:endParaRPr lang="tr-TR"/>
        </a:p>
      </dgm:t>
    </dgm:pt>
    <dgm:pt modelId="{0F6BDFE0-0E7E-4E70-ABB7-67412120F84A}">
      <dgm:prSet phldrT="[Metin]"/>
      <dgm:spPr/>
      <dgm:t>
        <a:bodyPr/>
        <a:lstStyle/>
        <a:p>
          <a:r>
            <a:rPr lang="tr-TR" dirty="0"/>
            <a:t>ISO 50001</a:t>
          </a:r>
        </a:p>
      </dgm:t>
    </dgm:pt>
    <dgm:pt modelId="{EAC7BFD9-E2E5-45BC-B884-2048E0995DD1}" type="parTrans" cxnId="{09635E17-FEB8-47AD-9FEE-C3D53EAF4110}">
      <dgm:prSet/>
      <dgm:spPr/>
      <dgm:t>
        <a:bodyPr/>
        <a:lstStyle/>
        <a:p>
          <a:endParaRPr lang="tr-TR"/>
        </a:p>
      </dgm:t>
    </dgm:pt>
    <dgm:pt modelId="{B7B612C6-8A1C-42A5-B2AC-6553C211AD43}" type="sibTrans" cxnId="{09635E17-FEB8-47AD-9FEE-C3D53EAF4110}">
      <dgm:prSet/>
      <dgm:spPr/>
      <dgm:t>
        <a:bodyPr/>
        <a:lstStyle/>
        <a:p>
          <a:endParaRPr lang="tr-TR"/>
        </a:p>
      </dgm:t>
    </dgm:pt>
    <dgm:pt modelId="{755ED6FD-909B-49BC-B13A-652B30DABFCC}" type="pres">
      <dgm:prSet presAssocID="{017C9163-0AEF-41DF-875A-552CB73E5493}" presName="Name0" presStyleCnt="0">
        <dgm:presLayoutVars>
          <dgm:dir/>
          <dgm:resizeHandles val="exact"/>
        </dgm:presLayoutVars>
      </dgm:prSet>
      <dgm:spPr/>
    </dgm:pt>
    <dgm:pt modelId="{B20F8FDE-F9F6-4174-A7C1-1FAD33C177F4}" type="pres">
      <dgm:prSet presAssocID="{0F0AFB39-E0C0-4EED-8523-1A84EA7DA555}" presName="Name5" presStyleLbl="vennNode1" presStyleIdx="0" presStyleCnt="3">
        <dgm:presLayoutVars>
          <dgm:bulletEnabled val="1"/>
        </dgm:presLayoutVars>
      </dgm:prSet>
      <dgm:spPr/>
    </dgm:pt>
    <dgm:pt modelId="{AFDA8E7A-64FD-4571-9D61-3B67CBD6C2D7}" type="pres">
      <dgm:prSet presAssocID="{FD9B0717-676E-4D1E-BB98-DF1D88F078CC}" presName="space" presStyleCnt="0"/>
      <dgm:spPr/>
    </dgm:pt>
    <dgm:pt modelId="{BBA15780-72F3-4D72-993B-33F77DAFB313}" type="pres">
      <dgm:prSet presAssocID="{F34648AE-3920-4B82-B8F9-EAAAC086C9CC}" presName="Name5" presStyleLbl="vennNode1" presStyleIdx="1" presStyleCnt="3">
        <dgm:presLayoutVars>
          <dgm:bulletEnabled val="1"/>
        </dgm:presLayoutVars>
      </dgm:prSet>
      <dgm:spPr/>
    </dgm:pt>
    <dgm:pt modelId="{491BFC6E-EA8B-434B-A5C9-E45AF865CE46}" type="pres">
      <dgm:prSet presAssocID="{98F228BF-07F3-442B-9555-604FFC73D95D}" presName="space" presStyleCnt="0"/>
      <dgm:spPr/>
    </dgm:pt>
    <dgm:pt modelId="{1D63B2A3-099A-4459-A59F-69B3178D0DB4}" type="pres">
      <dgm:prSet presAssocID="{0F6BDFE0-0E7E-4E70-ABB7-67412120F84A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F44D5405-FEE6-4D0F-B87C-17594B77748E}" srcId="{017C9163-0AEF-41DF-875A-552CB73E5493}" destId="{F34648AE-3920-4B82-B8F9-EAAAC086C9CC}" srcOrd="1" destOrd="0" parTransId="{E32BD0DC-E9AA-4E8B-8BFC-DDBC7E2BED58}" sibTransId="{98F228BF-07F3-442B-9555-604FFC73D95D}"/>
    <dgm:cxn modelId="{37BEF40B-D9F1-4ECC-B3B2-1BF4E4B8F301}" type="presOf" srcId="{0F0AFB39-E0C0-4EED-8523-1A84EA7DA555}" destId="{B20F8FDE-F9F6-4174-A7C1-1FAD33C177F4}" srcOrd="0" destOrd="0" presId="urn:microsoft.com/office/officeart/2005/8/layout/venn3"/>
    <dgm:cxn modelId="{09635E17-FEB8-47AD-9FEE-C3D53EAF4110}" srcId="{017C9163-0AEF-41DF-875A-552CB73E5493}" destId="{0F6BDFE0-0E7E-4E70-ABB7-67412120F84A}" srcOrd="2" destOrd="0" parTransId="{EAC7BFD9-E2E5-45BC-B884-2048E0995DD1}" sibTransId="{B7B612C6-8A1C-42A5-B2AC-6553C211AD43}"/>
    <dgm:cxn modelId="{9935B26A-CE95-4D73-973A-4AD02D463220}" srcId="{017C9163-0AEF-41DF-875A-552CB73E5493}" destId="{0F0AFB39-E0C0-4EED-8523-1A84EA7DA555}" srcOrd="0" destOrd="0" parTransId="{0050C43D-8332-4B87-9E3F-FCC2C618CD17}" sibTransId="{FD9B0717-676E-4D1E-BB98-DF1D88F078CC}"/>
    <dgm:cxn modelId="{6DCEC66F-E41A-4904-938F-FE439D580925}" type="presOf" srcId="{0F6BDFE0-0E7E-4E70-ABB7-67412120F84A}" destId="{1D63B2A3-099A-4459-A59F-69B3178D0DB4}" srcOrd="0" destOrd="0" presId="urn:microsoft.com/office/officeart/2005/8/layout/venn3"/>
    <dgm:cxn modelId="{19FF2E9B-A6CA-44B2-8E8E-4C65A70C427C}" type="presOf" srcId="{017C9163-0AEF-41DF-875A-552CB73E5493}" destId="{755ED6FD-909B-49BC-B13A-652B30DABFCC}" srcOrd="0" destOrd="0" presId="urn:microsoft.com/office/officeart/2005/8/layout/venn3"/>
    <dgm:cxn modelId="{A29803BA-E2BB-4DC1-B350-8543132C5589}" type="presOf" srcId="{F34648AE-3920-4B82-B8F9-EAAAC086C9CC}" destId="{BBA15780-72F3-4D72-993B-33F77DAFB313}" srcOrd="0" destOrd="0" presId="urn:microsoft.com/office/officeart/2005/8/layout/venn3"/>
    <dgm:cxn modelId="{60C504F4-A724-4568-BC18-7899CD29D801}" type="presParOf" srcId="{755ED6FD-909B-49BC-B13A-652B30DABFCC}" destId="{B20F8FDE-F9F6-4174-A7C1-1FAD33C177F4}" srcOrd="0" destOrd="0" presId="urn:microsoft.com/office/officeart/2005/8/layout/venn3"/>
    <dgm:cxn modelId="{DB4D6220-79AC-4304-BD03-B3C96E511B65}" type="presParOf" srcId="{755ED6FD-909B-49BC-B13A-652B30DABFCC}" destId="{AFDA8E7A-64FD-4571-9D61-3B67CBD6C2D7}" srcOrd="1" destOrd="0" presId="urn:microsoft.com/office/officeart/2005/8/layout/venn3"/>
    <dgm:cxn modelId="{FA88AF7B-727F-4CF4-8D33-A7AFF6FCB944}" type="presParOf" srcId="{755ED6FD-909B-49BC-B13A-652B30DABFCC}" destId="{BBA15780-72F3-4D72-993B-33F77DAFB313}" srcOrd="2" destOrd="0" presId="urn:microsoft.com/office/officeart/2005/8/layout/venn3"/>
    <dgm:cxn modelId="{0582A394-7704-473B-9B6C-A92A681A5884}" type="presParOf" srcId="{755ED6FD-909B-49BC-B13A-652B30DABFCC}" destId="{491BFC6E-EA8B-434B-A5C9-E45AF865CE46}" srcOrd="3" destOrd="0" presId="urn:microsoft.com/office/officeart/2005/8/layout/venn3"/>
    <dgm:cxn modelId="{7C0B626B-A620-48C7-8422-B00DED6D56A7}" type="presParOf" srcId="{755ED6FD-909B-49BC-B13A-652B30DABFCC}" destId="{1D63B2A3-099A-4459-A59F-69B3178D0DB4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C4AB1D-C823-45C5-84CA-9CA63C909841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CF979F8-FC5D-4F42-B031-E4878977D85F}">
      <dgm:prSet phldrT="[Metin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b="1" dirty="0">
              <a:solidFill>
                <a:srgbClr val="FF0000"/>
              </a:solidFill>
            </a:rPr>
            <a:t>ENERJİ YÖNETİM BİRİMİ KURULUR</a:t>
          </a:r>
        </a:p>
      </dgm:t>
    </dgm:pt>
    <dgm:pt modelId="{6E8240F7-4996-4925-AE42-8777904DB5AB}" type="parTrans" cxnId="{5F9146AE-DBA2-49D5-A55D-5E384D759331}">
      <dgm:prSet/>
      <dgm:spPr/>
      <dgm:t>
        <a:bodyPr/>
        <a:lstStyle/>
        <a:p>
          <a:endParaRPr lang="tr-TR"/>
        </a:p>
      </dgm:t>
    </dgm:pt>
    <dgm:pt modelId="{555691DD-BDB5-4B05-BD84-9B7F7E7B534D}" type="sibTrans" cxnId="{5F9146AE-DBA2-49D5-A55D-5E384D759331}">
      <dgm:prSet/>
      <dgm:spPr/>
      <dgm:t>
        <a:bodyPr/>
        <a:lstStyle/>
        <a:p>
          <a:endParaRPr lang="tr-TR"/>
        </a:p>
      </dgm:t>
    </dgm:pt>
    <dgm:pt modelId="{B6E6BF9A-4925-415F-8436-36B6F6D96DE3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</a:rPr>
            <a:t>Son üç yılın ortalama enerji tüketimi 50.000 TEP ve üzeri olan endüstriyel işletmelerde</a:t>
          </a:r>
        </a:p>
      </dgm:t>
    </dgm:pt>
    <dgm:pt modelId="{E343745B-3317-4362-B5C2-18A9E3049A7F}" type="parTrans" cxnId="{DA45A4EC-6E69-466B-9817-8BA17602D9DD}">
      <dgm:prSet/>
      <dgm:spPr/>
      <dgm:t>
        <a:bodyPr/>
        <a:lstStyle/>
        <a:p>
          <a:endParaRPr lang="tr-TR"/>
        </a:p>
      </dgm:t>
    </dgm:pt>
    <dgm:pt modelId="{878F5E54-16D7-4DAC-995A-391E3F38E73B}" type="sibTrans" cxnId="{DA45A4EC-6E69-466B-9817-8BA17602D9DD}">
      <dgm:prSet/>
      <dgm:spPr/>
      <dgm:t>
        <a:bodyPr/>
        <a:lstStyle/>
        <a:p>
          <a:endParaRPr lang="tr-TR"/>
        </a:p>
      </dgm:t>
    </dgm:pt>
    <dgm:pt modelId="{607B6523-88CE-48CD-882F-C50D006E8A21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</a:rPr>
            <a:t>Yıllık toplam enerji tüketimi bin </a:t>
          </a:r>
          <a:r>
            <a:rPr lang="tr-TR" dirty="0" err="1">
              <a:solidFill>
                <a:schemeClr val="tx1"/>
              </a:solidFill>
            </a:rPr>
            <a:t>TEP’ten</a:t>
          </a:r>
          <a:r>
            <a:rPr lang="tr-TR" dirty="0">
              <a:solidFill>
                <a:schemeClr val="tx1"/>
              </a:solidFill>
            </a:rPr>
            <a:t> az olan endüstriyel işletmelerde, </a:t>
          </a:r>
          <a:r>
            <a:rPr lang="tr-TR" b="1" dirty="0">
              <a:solidFill>
                <a:schemeClr val="tx1"/>
              </a:solidFill>
            </a:rPr>
            <a:t>bölgesinde faal durumda en az elli işletme bulunan organize sanayi bölgelerinde </a:t>
          </a:r>
          <a:r>
            <a:rPr lang="tr-TR" dirty="0">
              <a:solidFill>
                <a:schemeClr val="tx1"/>
              </a:solidFill>
            </a:rPr>
            <a:t>enerji yönetim birimi kurulur.</a:t>
          </a:r>
        </a:p>
      </dgm:t>
    </dgm:pt>
    <dgm:pt modelId="{57299A50-20DF-49F0-8BA8-F1F31D4DE353}" type="parTrans" cxnId="{6DA72428-0FE4-4449-A423-DF1454B10E56}">
      <dgm:prSet/>
      <dgm:spPr/>
      <dgm:t>
        <a:bodyPr/>
        <a:lstStyle/>
        <a:p>
          <a:endParaRPr lang="tr-TR"/>
        </a:p>
      </dgm:t>
    </dgm:pt>
    <dgm:pt modelId="{988720D3-B84E-458E-BB11-1C8EA2D149CF}" type="sibTrans" cxnId="{6DA72428-0FE4-4449-A423-DF1454B10E56}">
      <dgm:prSet/>
      <dgm:spPr/>
      <dgm:t>
        <a:bodyPr/>
        <a:lstStyle/>
        <a:p>
          <a:endParaRPr lang="tr-TR"/>
        </a:p>
      </dgm:t>
    </dgm:pt>
    <dgm:pt modelId="{2BB61FC8-F87D-4ADE-BC5E-3EC3D290512D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</a:rPr>
            <a:t>Kamuda enerji yönetimi hizmetlerinin daha etkin yürütülebilmesi ve enerji yöneticisi görevlendirmekle yükümlü olan kamu kurum ve kuruluşları ile gerekli koordinasyonun sağlanması için </a:t>
          </a:r>
          <a:r>
            <a:rPr lang="tr-TR" b="1" dirty="0">
              <a:solidFill>
                <a:schemeClr val="tx1"/>
              </a:solidFill>
            </a:rPr>
            <a:t>valilikler bünyesinde</a:t>
          </a:r>
          <a:r>
            <a:rPr lang="tr-TR" dirty="0">
              <a:solidFill>
                <a:schemeClr val="tx1"/>
              </a:solidFill>
            </a:rPr>
            <a:t> yer alan enerji yönetim birimleri  Bakanlıkla koordinasyonlu olarak çalışmalarını yürütür. </a:t>
          </a:r>
        </a:p>
      </dgm:t>
    </dgm:pt>
    <dgm:pt modelId="{F766099B-5ACA-4131-9436-8BC97F6887C7}" type="sibTrans" cxnId="{3719E7C5-1EE6-4002-BF15-50B424969C03}">
      <dgm:prSet/>
      <dgm:spPr/>
      <dgm:t>
        <a:bodyPr/>
        <a:lstStyle/>
        <a:p>
          <a:endParaRPr lang="tr-TR"/>
        </a:p>
      </dgm:t>
    </dgm:pt>
    <dgm:pt modelId="{E209FE31-C684-498B-9F8B-433D5334AB92}" type="parTrans" cxnId="{3719E7C5-1EE6-4002-BF15-50B424969C03}">
      <dgm:prSet/>
      <dgm:spPr/>
      <dgm:t>
        <a:bodyPr/>
        <a:lstStyle/>
        <a:p>
          <a:endParaRPr lang="tr-TR"/>
        </a:p>
      </dgm:t>
    </dgm:pt>
    <dgm:pt modelId="{9278E58F-E774-4795-B052-B99C604BC97E}" type="pres">
      <dgm:prSet presAssocID="{FFC4AB1D-C823-45C5-84CA-9CA63C90984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07F46C2-9D07-4684-9F89-C2F7172ADC99}" type="pres">
      <dgm:prSet presAssocID="{4CF979F8-FC5D-4F42-B031-E4878977D85F}" presName="singleCycle" presStyleCnt="0"/>
      <dgm:spPr/>
    </dgm:pt>
    <dgm:pt modelId="{9710D678-9474-4405-B290-AB82793078DF}" type="pres">
      <dgm:prSet presAssocID="{4CF979F8-FC5D-4F42-B031-E4878977D85F}" presName="singleCenter" presStyleLbl="node1" presStyleIdx="0" presStyleCnt="4">
        <dgm:presLayoutVars>
          <dgm:chMax val="7"/>
          <dgm:chPref val="7"/>
        </dgm:presLayoutVars>
      </dgm:prSet>
      <dgm:spPr/>
    </dgm:pt>
    <dgm:pt modelId="{108ECAB5-95C9-48E0-A0B7-13B7C47034F6}" type="pres">
      <dgm:prSet presAssocID="{E343745B-3317-4362-B5C2-18A9E3049A7F}" presName="Name56" presStyleLbl="parChTrans1D2" presStyleIdx="0" presStyleCnt="3"/>
      <dgm:spPr/>
    </dgm:pt>
    <dgm:pt modelId="{51F655A4-C6EF-4F08-A043-AAA8425B9110}" type="pres">
      <dgm:prSet presAssocID="{B6E6BF9A-4925-415F-8436-36B6F6D96DE3}" presName="text0" presStyleLbl="node1" presStyleIdx="1" presStyleCnt="4" custScaleX="288264" custScaleY="125991" custRadScaleRad="83973" custRadScaleInc="-899">
        <dgm:presLayoutVars>
          <dgm:bulletEnabled val="1"/>
        </dgm:presLayoutVars>
      </dgm:prSet>
      <dgm:spPr/>
    </dgm:pt>
    <dgm:pt modelId="{BFEC943A-262B-4EEA-A5B8-3E41B0881524}" type="pres">
      <dgm:prSet presAssocID="{57299A50-20DF-49F0-8BA8-F1F31D4DE353}" presName="Name56" presStyleLbl="parChTrans1D2" presStyleIdx="1" presStyleCnt="3"/>
      <dgm:spPr/>
    </dgm:pt>
    <dgm:pt modelId="{FC94C13E-366B-402D-9DE1-43896D4FDADA}" type="pres">
      <dgm:prSet presAssocID="{607B6523-88CE-48CD-882F-C50D006E8A21}" presName="text0" presStyleLbl="node1" presStyleIdx="2" presStyleCnt="4" custScaleX="470470" custScaleY="233867" custRadScaleRad="146109" custRadScaleInc="-21537">
        <dgm:presLayoutVars>
          <dgm:bulletEnabled val="1"/>
        </dgm:presLayoutVars>
      </dgm:prSet>
      <dgm:spPr/>
    </dgm:pt>
    <dgm:pt modelId="{82C2CDEC-C20F-4C97-A48C-7E1C5E9D8175}" type="pres">
      <dgm:prSet presAssocID="{E209FE31-C684-498B-9F8B-433D5334AB92}" presName="Name56" presStyleLbl="parChTrans1D2" presStyleIdx="2" presStyleCnt="3"/>
      <dgm:spPr/>
    </dgm:pt>
    <dgm:pt modelId="{6CE43C59-723E-4EC2-B33C-905736885652}" type="pres">
      <dgm:prSet presAssocID="{2BB61FC8-F87D-4ADE-BC5E-3EC3D290512D}" presName="text0" presStyleLbl="node1" presStyleIdx="3" presStyleCnt="4" custScaleX="470412" custScaleY="233725" custRadScaleRad="145435" custRadScaleInc="22090">
        <dgm:presLayoutVars>
          <dgm:bulletEnabled val="1"/>
        </dgm:presLayoutVars>
      </dgm:prSet>
      <dgm:spPr/>
    </dgm:pt>
  </dgm:ptLst>
  <dgm:cxnLst>
    <dgm:cxn modelId="{37A94000-DBF0-4CAB-AB32-E10238CD8692}" type="presOf" srcId="{57299A50-20DF-49F0-8BA8-F1F31D4DE353}" destId="{BFEC943A-262B-4EEA-A5B8-3E41B0881524}" srcOrd="0" destOrd="0" presId="urn:microsoft.com/office/officeart/2008/layout/RadialCluster"/>
    <dgm:cxn modelId="{F4BB121D-E8BC-41BA-A66D-564314D10985}" type="presOf" srcId="{E209FE31-C684-498B-9F8B-433D5334AB92}" destId="{82C2CDEC-C20F-4C97-A48C-7E1C5E9D8175}" srcOrd="0" destOrd="0" presId="urn:microsoft.com/office/officeart/2008/layout/RadialCluster"/>
    <dgm:cxn modelId="{6DA72428-0FE4-4449-A423-DF1454B10E56}" srcId="{4CF979F8-FC5D-4F42-B031-E4878977D85F}" destId="{607B6523-88CE-48CD-882F-C50D006E8A21}" srcOrd="1" destOrd="0" parTransId="{57299A50-20DF-49F0-8BA8-F1F31D4DE353}" sibTransId="{988720D3-B84E-458E-BB11-1C8EA2D149CF}"/>
    <dgm:cxn modelId="{5D85D143-58D8-4629-9DD4-952282917599}" type="presOf" srcId="{FFC4AB1D-C823-45C5-84CA-9CA63C909841}" destId="{9278E58F-E774-4795-B052-B99C604BC97E}" srcOrd="0" destOrd="0" presId="urn:microsoft.com/office/officeart/2008/layout/RadialCluster"/>
    <dgm:cxn modelId="{C3283D6F-208E-40B2-85BA-945C3F9BE188}" type="presOf" srcId="{B6E6BF9A-4925-415F-8436-36B6F6D96DE3}" destId="{51F655A4-C6EF-4F08-A043-AAA8425B9110}" srcOrd="0" destOrd="0" presId="urn:microsoft.com/office/officeart/2008/layout/RadialCluster"/>
    <dgm:cxn modelId="{40924D9F-FEAF-4F2E-8531-5083DA209697}" type="presOf" srcId="{2BB61FC8-F87D-4ADE-BC5E-3EC3D290512D}" destId="{6CE43C59-723E-4EC2-B33C-905736885652}" srcOrd="0" destOrd="0" presId="urn:microsoft.com/office/officeart/2008/layout/RadialCluster"/>
    <dgm:cxn modelId="{5F9146AE-DBA2-49D5-A55D-5E384D759331}" srcId="{FFC4AB1D-C823-45C5-84CA-9CA63C909841}" destId="{4CF979F8-FC5D-4F42-B031-E4878977D85F}" srcOrd="0" destOrd="0" parTransId="{6E8240F7-4996-4925-AE42-8777904DB5AB}" sibTransId="{555691DD-BDB5-4B05-BD84-9B7F7E7B534D}"/>
    <dgm:cxn modelId="{6FE664BC-94F9-4D6B-ADA6-34EF530494BA}" type="presOf" srcId="{E343745B-3317-4362-B5C2-18A9E3049A7F}" destId="{108ECAB5-95C9-48E0-A0B7-13B7C47034F6}" srcOrd="0" destOrd="0" presId="urn:microsoft.com/office/officeart/2008/layout/RadialCluster"/>
    <dgm:cxn modelId="{7394FDBF-A951-4463-B568-DF65E88F317B}" type="presOf" srcId="{607B6523-88CE-48CD-882F-C50D006E8A21}" destId="{FC94C13E-366B-402D-9DE1-43896D4FDADA}" srcOrd="0" destOrd="0" presId="urn:microsoft.com/office/officeart/2008/layout/RadialCluster"/>
    <dgm:cxn modelId="{4B9C92C4-7360-4C40-90D4-1B3DA148B829}" type="presOf" srcId="{4CF979F8-FC5D-4F42-B031-E4878977D85F}" destId="{9710D678-9474-4405-B290-AB82793078DF}" srcOrd="0" destOrd="0" presId="urn:microsoft.com/office/officeart/2008/layout/RadialCluster"/>
    <dgm:cxn modelId="{3719E7C5-1EE6-4002-BF15-50B424969C03}" srcId="{4CF979F8-FC5D-4F42-B031-E4878977D85F}" destId="{2BB61FC8-F87D-4ADE-BC5E-3EC3D290512D}" srcOrd="2" destOrd="0" parTransId="{E209FE31-C684-498B-9F8B-433D5334AB92}" sibTransId="{F766099B-5ACA-4131-9436-8BC97F6887C7}"/>
    <dgm:cxn modelId="{DA45A4EC-6E69-466B-9817-8BA17602D9DD}" srcId="{4CF979F8-FC5D-4F42-B031-E4878977D85F}" destId="{B6E6BF9A-4925-415F-8436-36B6F6D96DE3}" srcOrd="0" destOrd="0" parTransId="{E343745B-3317-4362-B5C2-18A9E3049A7F}" sibTransId="{878F5E54-16D7-4DAC-995A-391E3F38E73B}"/>
    <dgm:cxn modelId="{29C23679-2699-4D70-83A5-E6C760CF6038}" type="presParOf" srcId="{9278E58F-E774-4795-B052-B99C604BC97E}" destId="{A07F46C2-9D07-4684-9F89-C2F7172ADC99}" srcOrd="0" destOrd="0" presId="urn:microsoft.com/office/officeart/2008/layout/RadialCluster"/>
    <dgm:cxn modelId="{15D351F6-29CB-402B-9725-1081584DB15C}" type="presParOf" srcId="{A07F46C2-9D07-4684-9F89-C2F7172ADC99}" destId="{9710D678-9474-4405-B290-AB82793078DF}" srcOrd="0" destOrd="0" presId="urn:microsoft.com/office/officeart/2008/layout/RadialCluster"/>
    <dgm:cxn modelId="{558D4D0F-6B3F-445B-921B-D1DF2B20E0C7}" type="presParOf" srcId="{A07F46C2-9D07-4684-9F89-C2F7172ADC99}" destId="{108ECAB5-95C9-48E0-A0B7-13B7C47034F6}" srcOrd="1" destOrd="0" presId="urn:microsoft.com/office/officeart/2008/layout/RadialCluster"/>
    <dgm:cxn modelId="{9E544DE7-A074-4028-9008-6D1DEFB3F6A8}" type="presParOf" srcId="{A07F46C2-9D07-4684-9F89-C2F7172ADC99}" destId="{51F655A4-C6EF-4F08-A043-AAA8425B9110}" srcOrd="2" destOrd="0" presId="urn:microsoft.com/office/officeart/2008/layout/RadialCluster"/>
    <dgm:cxn modelId="{E62AD918-E689-4A47-8694-2552C71DD8AF}" type="presParOf" srcId="{A07F46C2-9D07-4684-9F89-C2F7172ADC99}" destId="{BFEC943A-262B-4EEA-A5B8-3E41B0881524}" srcOrd="3" destOrd="0" presId="urn:microsoft.com/office/officeart/2008/layout/RadialCluster"/>
    <dgm:cxn modelId="{B4A5332C-0CD4-473F-95EA-F2B771DBB7CE}" type="presParOf" srcId="{A07F46C2-9D07-4684-9F89-C2F7172ADC99}" destId="{FC94C13E-366B-402D-9DE1-43896D4FDADA}" srcOrd="4" destOrd="0" presId="urn:microsoft.com/office/officeart/2008/layout/RadialCluster"/>
    <dgm:cxn modelId="{5ADFE9C4-B681-4E29-8179-8EBCD2A8575A}" type="presParOf" srcId="{A07F46C2-9D07-4684-9F89-C2F7172ADC99}" destId="{82C2CDEC-C20F-4C97-A48C-7E1C5E9D8175}" srcOrd="5" destOrd="0" presId="urn:microsoft.com/office/officeart/2008/layout/RadialCluster"/>
    <dgm:cxn modelId="{968AD539-22FA-4363-8F0D-6CCC030EBDA6}" type="presParOf" srcId="{A07F46C2-9D07-4684-9F89-C2F7172ADC99}" destId="{6CE43C59-723E-4EC2-B33C-90573688565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47E679-5F71-4805-A5A4-92532379BE6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A22090C-912D-474C-A21E-BA492B49FA75}">
      <dgm:prSet phldrT="[Metin]"/>
      <dgm:spPr>
        <a:solidFill>
          <a:srgbClr val="FF0000"/>
        </a:solidFill>
      </dgm:spPr>
      <dgm:t>
        <a:bodyPr/>
        <a:lstStyle/>
        <a:p>
          <a:r>
            <a:rPr lang="tr-TR" dirty="0"/>
            <a:t>Sera Gazı Emisyonları</a:t>
          </a:r>
        </a:p>
      </dgm:t>
    </dgm:pt>
    <dgm:pt modelId="{BD3D3983-978F-4BDD-9615-A0D4B6BACF21}" type="parTrans" cxnId="{1FB9BAF8-4DBF-49AE-A88E-C69683AF6B8C}">
      <dgm:prSet/>
      <dgm:spPr/>
      <dgm:t>
        <a:bodyPr/>
        <a:lstStyle/>
        <a:p>
          <a:endParaRPr lang="tr-TR"/>
        </a:p>
      </dgm:t>
    </dgm:pt>
    <dgm:pt modelId="{7D8E2712-837B-4313-80E7-83250937EE82}" type="sibTrans" cxnId="{1FB9BAF8-4DBF-49AE-A88E-C69683AF6B8C}">
      <dgm:prSet/>
      <dgm:spPr/>
      <dgm:t>
        <a:bodyPr/>
        <a:lstStyle/>
        <a:p>
          <a:endParaRPr lang="tr-TR"/>
        </a:p>
      </dgm:t>
    </dgm:pt>
    <dgm:pt modelId="{56D0A16F-E812-4844-BFF5-85BD76D42D49}">
      <dgm:prSet phldrT="[Metin]"/>
      <dgm:spPr>
        <a:solidFill>
          <a:schemeClr val="accent6"/>
        </a:solidFill>
      </dgm:spPr>
      <dgm:t>
        <a:bodyPr/>
        <a:lstStyle/>
        <a:p>
          <a:r>
            <a:rPr lang="tr-TR" dirty="0"/>
            <a:t>Doğrudan</a:t>
          </a:r>
        </a:p>
      </dgm:t>
    </dgm:pt>
    <dgm:pt modelId="{0584355A-6DDF-4822-985F-20F6530E31E9}" type="parTrans" cxnId="{D1FA0981-616B-4291-885E-349D815D89D7}">
      <dgm:prSet/>
      <dgm:spPr/>
      <dgm:t>
        <a:bodyPr/>
        <a:lstStyle/>
        <a:p>
          <a:endParaRPr lang="tr-TR"/>
        </a:p>
      </dgm:t>
    </dgm:pt>
    <dgm:pt modelId="{55BCBD91-5AD7-47FD-81FE-CFE43CED5FE3}" type="sibTrans" cxnId="{D1FA0981-616B-4291-885E-349D815D89D7}">
      <dgm:prSet/>
      <dgm:spPr/>
      <dgm:t>
        <a:bodyPr/>
        <a:lstStyle/>
        <a:p>
          <a:endParaRPr lang="tr-TR"/>
        </a:p>
      </dgm:t>
    </dgm:pt>
    <dgm:pt modelId="{45D49142-3DDD-4893-912C-10C86254C35D}">
      <dgm:prSet phldrT="[Metin]" custT="1"/>
      <dgm:spPr>
        <a:solidFill>
          <a:schemeClr val="accent6"/>
        </a:solidFill>
      </dgm:spPr>
      <dgm:t>
        <a:bodyPr/>
        <a:lstStyle/>
        <a:p>
          <a:r>
            <a:rPr lang="tr-TR" sz="1400" dirty="0"/>
            <a:t>ISITICILAR, JENERATÖR, ENDÜSTRİYEL SÜREÇLERDE YAKMA, ARAZİ KULLANIMI-HAYVANCILIK, HAREKETLİ ARAÇ…</a:t>
          </a:r>
        </a:p>
      </dgm:t>
    </dgm:pt>
    <dgm:pt modelId="{7AB3852B-FA3D-4151-A0E5-68701554C4C9}" type="parTrans" cxnId="{96C6F1F7-2DC6-4E40-9C7F-8D546EBFCF10}">
      <dgm:prSet/>
      <dgm:spPr/>
      <dgm:t>
        <a:bodyPr/>
        <a:lstStyle/>
        <a:p>
          <a:endParaRPr lang="tr-TR"/>
        </a:p>
      </dgm:t>
    </dgm:pt>
    <dgm:pt modelId="{166D9B5B-7132-42A8-9113-3BAA1959A9A7}" type="sibTrans" cxnId="{96C6F1F7-2DC6-4E40-9C7F-8D546EBFCF10}">
      <dgm:prSet/>
      <dgm:spPr/>
      <dgm:t>
        <a:bodyPr/>
        <a:lstStyle/>
        <a:p>
          <a:endParaRPr lang="tr-TR"/>
        </a:p>
      </dgm:t>
    </dgm:pt>
    <dgm:pt modelId="{35205422-E38F-485D-B004-B718E949409E}">
      <dgm:prSet phldrT="[Metin]"/>
      <dgm:spPr/>
      <dgm:t>
        <a:bodyPr/>
        <a:lstStyle/>
        <a:p>
          <a:r>
            <a:rPr lang="tr-TR" dirty="0"/>
            <a:t>Dolaylı</a:t>
          </a:r>
        </a:p>
      </dgm:t>
    </dgm:pt>
    <dgm:pt modelId="{C6672EC7-F8DB-4BA1-9297-C18B568EBB92}" type="parTrans" cxnId="{EA297F2D-EE35-4A5D-A66F-84FF34430C44}">
      <dgm:prSet/>
      <dgm:spPr/>
      <dgm:t>
        <a:bodyPr/>
        <a:lstStyle/>
        <a:p>
          <a:endParaRPr lang="tr-TR"/>
        </a:p>
      </dgm:t>
    </dgm:pt>
    <dgm:pt modelId="{C54EFCFE-D84C-4CB1-B721-43E482336C3D}" type="sibTrans" cxnId="{EA297F2D-EE35-4A5D-A66F-84FF34430C44}">
      <dgm:prSet/>
      <dgm:spPr/>
      <dgm:t>
        <a:bodyPr/>
        <a:lstStyle/>
        <a:p>
          <a:endParaRPr lang="tr-TR"/>
        </a:p>
      </dgm:t>
    </dgm:pt>
    <dgm:pt modelId="{42E90201-0EC4-4C80-85F6-C599216162EC}">
      <dgm:prSet phldrT="[Metin]" custT="1"/>
      <dgm:spPr/>
      <dgm:t>
        <a:bodyPr/>
        <a:lstStyle/>
        <a:p>
          <a:r>
            <a:rPr lang="tr-TR" sz="1400" dirty="0"/>
            <a:t>İthal Edilen Enerji Kaynaklı (ELEKTRİK, İTHAL EDİLEN BUHAR, SOĞUK SU HAVA VARSA VB.)</a:t>
          </a:r>
        </a:p>
      </dgm:t>
    </dgm:pt>
    <dgm:pt modelId="{115DCE4F-606E-492B-A85D-9FE9F15CBD50}" type="parTrans" cxnId="{1E1BBF02-FB93-4DB4-B043-C01ADADA7118}">
      <dgm:prSet/>
      <dgm:spPr/>
      <dgm:t>
        <a:bodyPr/>
        <a:lstStyle/>
        <a:p>
          <a:endParaRPr lang="tr-TR"/>
        </a:p>
      </dgm:t>
    </dgm:pt>
    <dgm:pt modelId="{4B68E5A5-FA83-4340-88D5-EC314F3D958C}" type="sibTrans" cxnId="{1E1BBF02-FB93-4DB4-B043-C01ADADA7118}">
      <dgm:prSet/>
      <dgm:spPr/>
      <dgm:t>
        <a:bodyPr/>
        <a:lstStyle/>
        <a:p>
          <a:endParaRPr lang="tr-TR"/>
        </a:p>
      </dgm:t>
    </dgm:pt>
    <dgm:pt modelId="{0A855A31-9B03-4075-B0D0-61C7C305F92E}">
      <dgm:prSet phldrT="[Metin]" custT="1"/>
      <dgm:spPr/>
      <dgm:t>
        <a:bodyPr/>
        <a:lstStyle/>
        <a:p>
          <a:r>
            <a:rPr lang="tr-TR" sz="1400" dirty="0"/>
            <a:t>Ulaşım Kaynaklı (DEMİRYOLU, DENİZ, HAVA VE KARAYOLU TAŞIMACILIKLARI – MÜŞTERİ ZİYARET OTEL KONAKLAMA)</a:t>
          </a:r>
        </a:p>
      </dgm:t>
    </dgm:pt>
    <dgm:pt modelId="{52F750CD-7B43-4B39-A421-C4433A343C73}" type="parTrans" cxnId="{04E592ED-63BD-4D2D-BCE7-7C48B4EBE6B0}">
      <dgm:prSet/>
      <dgm:spPr/>
      <dgm:t>
        <a:bodyPr/>
        <a:lstStyle/>
        <a:p>
          <a:endParaRPr lang="tr-TR"/>
        </a:p>
      </dgm:t>
    </dgm:pt>
    <dgm:pt modelId="{5CA776C2-24AD-43EB-8BFE-36DCD404DD8B}" type="sibTrans" cxnId="{04E592ED-63BD-4D2D-BCE7-7C48B4EBE6B0}">
      <dgm:prSet/>
      <dgm:spPr/>
      <dgm:t>
        <a:bodyPr/>
        <a:lstStyle/>
        <a:p>
          <a:endParaRPr lang="tr-TR"/>
        </a:p>
      </dgm:t>
    </dgm:pt>
    <dgm:pt modelId="{88C4CED6-E8DC-4D2E-ADB6-D4D01B78B011}">
      <dgm:prSet phldrT="[Metin]" custT="1"/>
      <dgm:spPr/>
      <dgm:t>
        <a:bodyPr/>
        <a:lstStyle/>
        <a:p>
          <a:r>
            <a:rPr lang="tr-TR" sz="1200" dirty="0"/>
            <a:t>Kuruluş Tarafından Kullanılan Ürünlerin/Hizmetlerin üretimi/sunumu kaynaklı (ÜRÜNÜN İMALATI İLE İLİŞKİLİ SATIN ALINAN HAMMADDE/MAMUL VB. ve SERMAYE MALLARI KAYNAKLI EKİPMAN MAKİNE BİNA vb. ATIKLARIN TAŞINMASI)</a:t>
          </a:r>
        </a:p>
      </dgm:t>
    </dgm:pt>
    <dgm:pt modelId="{74E2092B-776F-47E6-B38B-3A1EB0B5024C}" type="parTrans" cxnId="{FC93B6D7-484E-436B-8E01-DE90963B1DB4}">
      <dgm:prSet/>
      <dgm:spPr/>
      <dgm:t>
        <a:bodyPr/>
        <a:lstStyle/>
        <a:p>
          <a:endParaRPr lang="tr-TR"/>
        </a:p>
      </dgm:t>
    </dgm:pt>
    <dgm:pt modelId="{3C4A7959-16BD-4E9F-9A2F-1CF3C62959A7}" type="sibTrans" cxnId="{FC93B6D7-484E-436B-8E01-DE90963B1DB4}">
      <dgm:prSet/>
      <dgm:spPr/>
      <dgm:t>
        <a:bodyPr/>
        <a:lstStyle/>
        <a:p>
          <a:endParaRPr lang="tr-TR"/>
        </a:p>
      </dgm:t>
    </dgm:pt>
    <dgm:pt modelId="{DB4FBD9A-2D8E-4A84-904E-654F9B180F65}">
      <dgm:prSet phldrT="[Metin]"/>
      <dgm:spPr/>
      <dgm:t>
        <a:bodyPr/>
        <a:lstStyle/>
        <a:p>
          <a:r>
            <a:rPr lang="tr-TR" dirty="0"/>
            <a:t>Kuruluş Tarafından Üretilen Ürünlerin/Hizmetlerin üretimi/sunumu kaynaklı (ÜRÜNÜN KULLANIM SÜRECİNDE OLUŞAN, ÖRNEĞİN TV’nin TÜKETECEĞİ ELEKTRİK, KİRAYA VERDİĞİNİZ ARAÇ YAKIT TÜKETİMİ </a:t>
          </a:r>
          <a:r>
            <a:rPr lang="tr-TR" dirty="0" err="1"/>
            <a:t>vb</a:t>
          </a:r>
          <a:r>
            <a:rPr lang="tr-TR" dirty="0"/>
            <a:t>)</a:t>
          </a:r>
        </a:p>
      </dgm:t>
    </dgm:pt>
    <dgm:pt modelId="{C7E02AFE-F9A5-4D2A-AE6D-C1216CBE3D26}" type="parTrans" cxnId="{B75E4FC1-E836-4E7B-A3C7-9CB608BFC07C}">
      <dgm:prSet/>
      <dgm:spPr/>
      <dgm:t>
        <a:bodyPr/>
        <a:lstStyle/>
        <a:p>
          <a:endParaRPr lang="tr-TR"/>
        </a:p>
      </dgm:t>
    </dgm:pt>
    <dgm:pt modelId="{99FA3DB7-FB04-4735-AD23-01736F53B345}" type="sibTrans" cxnId="{B75E4FC1-E836-4E7B-A3C7-9CB608BFC07C}">
      <dgm:prSet/>
      <dgm:spPr/>
      <dgm:t>
        <a:bodyPr/>
        <a:lstStyle/>
        <a:p>
          <a:endParaRPr lang="tr-TR"/>
        </a:p>
      </dgm:t>
    </dgm:pt>
    <dgm:pt modelId="{9357EF86-A4AB-45A9-8ED8-666B21A7E036}">
      <dgm:prSet phldrT="[Metin]"/>
      <dgm:spPr/>
      <dgm:t>
        <a:bodyPr/>
        <a:lstStyle/>
        <a:p>
          <a:r>
            <a:rPr lang="tr-TR" dirty="0"/>
            <a:t>Diğer (KURUMLARA ÖZGÜ EMİSYONLAR, ÖRNEĞİN BAYİLERİN ELEKTRİK TÜKETİMİ vb.)</a:t>
          </a:r>
        </a:p>
      </dgm:t>
    </dgm:pt>
    <dgm:pt modelId="{91A15F6A-C534-4DB8-AC44-90B6FC8A26F3}" type="parTrans" cxnId="{1FC4EB22-78C7-4310-82D4-072716BC3E06}">
      <dgm:prSet/>
      <dgm:spPr/>
      <dgm:t>
        <a:bodyPr/>
        <a:lstStyle/>
        <a:p>
          <a:endParaRPr lang="tr-TR"/>
        </a:p>
      </dgm:t>
    </dgm:pt>
    <dgm:pt modelId="{A34940FD-8768-4BCE-A9F1-2BDB260A10F4}" type="sibTrans" cxnId="{1FC4EB22-78C7-4310-82D4-072716BC3E06}">
      <dgm:prSet/>
      <dgm:spPr/>
      <dgm:t>
        <a:bodyPr/>
        <a:lstStyle/>
        <a:p>
          <a:endParaRPr lang="tr-TR"/>
        </a:p>
      </dgm:t>
    </dgm:pt>
    <dgm:pt modelId="{210E4630-D7E3-4DB7-BF0A-815B0488A751}" type="pres">
      <dgm:prSet presAssocID="{4247E679-5F71-4805-A5A4-92532379BE6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36668B2-F6E1-430F-B799-676930989286}" type="pres">
      <dgm:prSet presAssocID="{BA22090C-912D-474C-A21E-BA492B49FA75}" presName="root1" presStyleCnt="0"/>
      <dgm:spPr/>
    </dgm:pt>
    <dgm:pt modelId="{DDA1D9D4-AB8C-4815-80EA-978F5BB453A3}" type="pres">
      <dgm:prSet presAssocID="{BA22090C-912D-474C-A21E-BA492B49FA75}" presName="LevelOneTextNode" presStyleLbl="node0" presStyleIdx="0" presStyleCnt="1">
        <dgm:presLayoutVars>
          <dgm:chPref val="3"/>
        </dgm:presLayoutVars>
      </dgm:prSet>
      <dgm:spPr/>
    </dgm:pt>
    <dgm:pt modelId="{A0DF9D35-1C2A-43B5-8187-9A0FF7114EA7}" type="pres">
      <dgm:prSet presAssocID="{BA22090C-912D-474C-A21E-BA492B49FA75}" presName="level2hierChild" presStyleCnt="0"/>
      <dgm:spPr/>
    </dgm:pt>
    <dgm:pt modelId="{5C0E3713-1C25-4221-A67F-5C3C54AF5FFF}" type="pres">
      <dgm:prSet presAssocID="{0584355A-6DDF-4822-985F-20F6530E31E9}" presName="conn2-1" presStyleLbl="parChTrans1D2" presStyleIdx="0" presStyleCnt="2"/>
      <dgm:spPr/>
    </dgm:pt>
    <dgm:pt modelId="{F8F80515-5DBA-4DDA-8678-07D1CDF07C5C}" type="pres">
      <dgm:prSet presAssocID="{0584355A-6DDF-4822-985F-20F6530E31E9}" presName="connTx" presStyleLbl="parChTrans1D2" presStyleIdx="0" presStyleCnt="2"/>
      <dgm:spPr/>
    </dgm:pt>
    <dgm:pt modelId="{7E3F56E3-545C-485C-B674-BBE2D675F186}" type="pres">
      <dgm:prSet presAssocID="{56D0A16F-E812-4844-BFF5-85BD76D42D49}" presName="root2" presStyleCnt="0"/>
      <dgm:spPr/>
    </dgm:pt>
    <dgm:pt modelId="{81725F1C-4255-4C51-86B8-FB37E1ED1ED8}" type="pres">
      <dgm:prSet presAssocID="{56D0A16F-E812-4844-BFF5-85BD76D42D49}" presName="LevelTwoTextNode" presStyleLbl="node2" presStyleIdx="0" presStyleCnt="2">
        <dgm:presLayoutVars>
          <dgm:chPref val="3"/>
        </dgm:presLayoutVars>
      </dgm:prSet>
      <dgm:spPr/>
    </dgm:pt>
    <dgm:pt modelId="{EE69791C-D84C-4E99-95ED-C5E86909A9F7}" type="pres">
      <dgm:prSet presAssocID="{56D0A16F-E812-4844-BFF5-85BD76D42D49}" presName="level3hierChild" presStyleCnt="0"/>
      <dgm:spPr/>
    </dgm:pt>
    <dgm:pt modelId="{8B9A9003-9D54-48BE-8CE2-ED78CC51FE9D}" type="pres">
      <dgm:prSet presAssocID="{7AB3852B-FA3D-4151-A0E5-68701554C4C9}" presName="conn2-1" presStyleLbl="parChTrans1D3" presStyleIdx="0" presStyleCnt="6"/>
      <dgm:spPr/>
    </dgm:pt>
    <dgm:pt modelId="{8F65A28A-7299-4787-A4AC-FC131CC85BFB}" type="pres">
      <dgm:prSet presAssocID="{7AB3852B-FA3D-4151-A0E5-68701554C4C9}" presName="connTx" presStyleLbl="parChTrans1D3" presStyleIdx="0" presStyleCnt="6"/>
      <dgm:spPr/>
    </dgm:pt>
    <dgm:pt modelId="{DA269271-1413-4777-B400-7DD57B6516BA}" type="pres">
      <dgm:prSet presAssocID="{45D49142-3DDD-4893-912C-10C86254C35D}" presName="root2" presStyleCnt="0"/>
      <dgm:spPr/>
    </dgm:pt>
    <dgm:pt modelId="{BB997FB4-D5D3-43A8-B1D9-2A9CE54DFDDF}" type="pres">
      <dgm:prSet presAssocID="{45D49142-3DDD-4893-912C-10C86254C35D}" presName="LevelTwoTextNode" presStyleLbl="node3" presStyleIdx="0" presStyleCnt="6" custScaleX="269432">
        <dgm:presLayoutVars>
          <dgm:chPref val="3"/>
        </dgm:presLayoutVars>
      </dgm:prSet>
      <dgm:spPr/>
    </dgm:pt>
    <dgm:pt modelId="{6CB85643-1522-4DB6-936C-FF82284FF696}" type="pres">
      <dgm:prSet presAssocID="{45D49142-3DDD-4893-912C-10C86254C35D}" presName="level3hierChild" presStyleCnt="0"/>
      <dgm:spPr/>
    </dgm:pt>
    <dgm:pt modelId="{1CA3F4FF-97A9-49EA-B846-92C93824D9F6}" type="pres">
      <dgm:prSet presAssocID="{C6672EC7-F8DB-4BA1-9297-C18B568EBB92}" presName="conn2-1" presStyleLbl="parChTrans1D2" presStyleIdx="1" presStyleCnt="2"/>
      <dgm:spPr/>
    </dgm:pt>
    <dgm:pt modelId="{1E2CC248-FFF1-42F5-9A7E-20FCEBBC2AC2}" type="pres">
      <dgm:prSet presAssocID="{C6672EC7-F8DB-4BA1-9297-C18B568EBB92}" presName="connTx" presStyleLbl="parChTrans1D2" presStyleIdx="1" presStyleCnt="2"/>
      <dgm:spPr/>
    </dgm:pt>
    <dgm:pt modelId="{22CACAF1-5895-454C-A6DE-E847D04CC094}" type="pres">
      <dgm:prSet presAssocID="{35205422-E38F-485D-B004-B718E949409E}" presName="root2" presStyleCnt="0"/>
      <dgm:spPr/>
    </dgm:pt>
    <dgm:pt modelId="{87BF8F2C-1592-45E0-97C9-908B83001F13}" type="pres">
      <dgm:prSet presAssocID="{35205422-E38F-485D-B004-B718E949409E}" presName="LevelTwoTextNode" presStyleLbl="node2" presStyleIdx="1" presStyleCnt="2">
        <dgm:presLayoutVars>
          <dgm:chPref val="3"/>
        </dgm:presLayoutVars>
      </dgm:prSet>
      <dgm:spPr/>
    </dgm:pt>
    <dgm:pt modelId="{91F98F94-F944-485F-B159-F93B3D6F9462}" type="pres">
      <dgm:prSet presAssocID="{35205422-E38F-485D-B004-B718E949409E}" presName="level3hierChild" presStyleCnt="0"/>
      <dgm:spPr/>
    </dgm:pt>
    <dgm:pt modelId="{121D32D6-EA47-4402-B80E-B42E87EC1536}" type="pres">
      <dgm:prSet presAssocID="{115DCE4F-606E-492B-A85D-9FE9F15CBD50}" presName="conn2-1" presStyleLbl="parChTrans1D3" presStyleIdx="1" presStyleCnt="6"/>
      <dgm:spPr/>
    </dgm:pt>
    <dgm:pt modelId="{68431A55-D81A-4D10-B096-F76BB3DB65EB}" type="pres">
      <dgm:prSet presAssocID="{115DCE4F-606E-492B-A85D-9FE9F15CBD50}" presName="connTx" presStyleLbl="parChTrans1D3" presStyleIdx="1" presStyleCnt="6"/>
      <dgm:spPr/>
    </dgm:pt>
    <dgm:pt modelId="{96310CA4-6C45-4198-8510-49E86F509213}" type="pres">
      <dgm:prSet presAssocID="{42E90201-0EC4-4C80-85F6-C599216162EC}" presName="root2" presStyleCnt="0"/>
      <dgm:spPr/>
    </dgm:pt>
    <dgm:pt modelId="{4F923D9F-5745-40AE-AD1B-97E9E58F9F09}" type="pres">
      <dgm:prSet presAssocID="{42E90201-0EC4-4C80-85F6-C599216162EC}" presName="LevelTwoTextNode" presStyleLbl="node3" presStyleIdx="1" presStyleCnt="6" custScaleX="269432">
        <dgm:presLayoutVars>
          <dgm:chPref val="3"/>
        </dgm:presLayoutVars>
      </dgm:prSet>
      <dgm:spPr/>
    </dgm:pt>
    <dgm:pt modelId="{A2C1C188-6A52-44E6-B89C-F0D297046693}" type="pres">
      <dgm:prSet presAssocID="{42E90201-0EC4-4C80-85F6-C599216162EC}" presName="level3hierChild" presStyleCnt="0"/>
      <dgm:spPr/>
    </dgm:pt>
    <dgm:pt modelId="{406BBF3E-2008-46BF-9803-7A44DBB23D07}" type="pres">
      <dgm:prSet presAssocID="{52F750CD-7B43-4B39-A421-C4433A343C73}" presName="conn2-1" presStyleLbl="parChTrans1D3" presStyleIdx="2" presStyleCnt="6"/>
      <dgm:spPr/>
    </dgm:pt>
    <dgm:pt modelId="{F8CE9D12-31C8-490D-AA35-D0DEA09FC68E}" type="pres">
      <dgm:prSet presAssocID="{52F750CD-7B43-4B39-A421-C4433A343C73}" presName="connTx" presStyleLbl="parChTrans1D3" presStyleIdx="2" presStyleCnt="6"/>
      <dgm:spPr/>
    </dgm:pt>
    <dgm:pt modelId="{9B5E0EB4-539A-4928-A2C8-DBABA9FB2C83}" type="pres">
      <dgm:prSet presAssocID="{0A855A31-9B03-4075-B0D0-61C7C305F92E}" presName="root2" presStyleCnt="0"/>
      <dgm:spPr/>
    </dgm:pt>
    <dgm:pt modelId="{D3B35B28-4CCB-4690-AB32-5C6E17405FAC}" type="pres">
      <dgm:prSet presAssocID="{0A855A31-9B03-4075-B0D0-61C7C305F92E}" presName="LevelTwoTextNode" presStyleLbl="node3" presStyleIdx="2" presStyleCnt="6" custScaleX="269432">
        <dgm:presLayoutVars>
          <dgm:chPref val="3"/>
        </dgm:presLayoutVars>
      </dgm:prSet>
      <dgm:spPr/>
    </dgm:pt>
    <dgm:pt modelId="{1D9A5E1F-F9A7-4A1D-9C59-EA5A9949CCAF}" type="pres">
      <dgm:prSet presAssocID="{0A855A31-9B03-4075-B0D0-61C7C305F92E}" presName="level3hierChild" presStyleCnt="0"/>
      <dgm:spPr/>
    </dgm:pt>
    <dgm:pt modelId="{BDF496B9-8D33-4778-955D-EAA01DA91BD4}" type="pres">
      <dgm:prSet presAssocID="{74E2092B-776F-47E6-B38B-3A1EB0B5024C}" presName="conn2-1" presStyleLbl="parChTrans1D3" presStyleIdx="3" presStyleCnt="6"/>
      <dgm:spPr/>
    </dgm:pt>
    <dgm:pt modelId="{AACB1121-DCD7-40A1-A6AB-D033DF69A47E}" type="pres">
      <dgm:prSet presAssocID="{74E2092B-776F-47E6-B38B-3A1EB0B5024C}" presName="connTx" presStyleLbl="parChTrans1D3" presStyleIdx="3" presStyleCnt="6"/>
      <dgm:spPr/>
    </dgm:pt>
    <dgm:pt modelId="{8BF77AA4-AFD9-466B-B40D-5D148E701E5E}" type="pres">
      <dgm:prSet presAssocID="{88C4CED6-E8DC-4D2E-ADB6-D4D01B78B011}" presName="root2" presStyleCnt="0"/>
      <dgm:spPr/>
    </dgm:pt>
    <dgm:pt modelId="{47DD8670-409E-49F9-83E7-AF5F64975078}" type="pres">
      <dgm:prSet presAssocID="{88C4CED6-E8DC-4D2E-ADB6-D4D01B78B011}" presName="LevelTwoTextNode" presStyleLbl="node3" presStyleIdx="3" presStyleCnt="6" custScaleX="269432">
        <dgm:presLayoutVars>
          <dgm:chPref val="3"/>
        </dgm:presLayoutVars>
      </dgm:prSet>
      <dgm:spPr/>
    </dgm:pt>
    <dgm:pt modelId="{7D14DCBA-EDD8-4F95-8056-6FDC8F9FBB39}" type="pres">
      <dgm:prSet presAssocID="{88C4CED6-E8DC-4D2E-ADB6-D4D01B78B011}" presName="level3hierChild" presStyleCnt="0"/>
      <dgm:spPr/>
    </dgm:pt>
    <dgm:pt modelId="{8750E0AA-A62C-47D7-954D-1FEB2BEF2686}" type="pres">
      <dgm:prSet presAssocID="{C7E02AFE-F9A5-4D2A-AE6D-C1216CBE3D26}" presName="conn2-1" presStyleLbl="parChTrans1D3" presStyleIdx="4" presStyleCnt="6"/>
      <dgm:spPr/>
    </dgm:pt>
    <dgm:pt modelId="{E7FB66D6-F63D-4940-9836-C82FBBA2F1DF}" type="pres">
      <dgm:prSet presAssocID="{C7E02AFE-F9A5-4D2A-AE6D-C1216CBE3D26}" presName="connTx" presStyleLbl="parChTrans1D3" presStyleIdx="4" presStyleCnt="6"/>
      <dgm:spPr/>
    </dgm:pt>
    <dgm:pt modelId="{D91E031A-95F7-4804-A1A4-59046A5FE526}" type="pres">
      <dgm:prSet presAssocID="{DB4FBD9A-2D8E-4A84-904E-654F9B180F65}" presName="root2" presStyleCnt="0"/>
      <dgm:spPr/>
    </dgm:pt>
    <dgm:pt modelId="{FA167101-E3A9-4278-A35C-3AF0F8264EA9}" type="pres">
      <dgm:prSet presAssocID="{DB4FBD9A-2D8E-4A84-904E-654F9B180F65}" presName="LevelTwoTextNode" presStyleLbl="node3" presStyleIdx="4" presStyleCnt="6" custScaleX="269432">
        <dgm:presLayoutVars>
          <dgm:chPref val="3"/>
        </dgm:presLayoutVars>
      </dgm:prSet>
      <dgm:spPr/>
    </dgm:pt>
    <dgm:pt modelId="{F201838C-17DE-4B18-B2F8-C50D31E7B498}" type="pres">
      <dgm:prSet presAssocID="{DB4FBD9A-2D8E-4A84-904E-654F9B180F65}" presName="level3hierChild" presStyleCnt="0"/>
      <dgm:spPr/>
    </dgm:pt>
    <dgm:pt modelId="{E51050F7-BCFC-4F36-8EC5-F433F8AD1846}" type="pres">
      <dgm:prSet presAssocID="{91A15F6A-C534-4DB8-AC44-90B6FC8A26F3}" presName="conn2-1" presStyleLbl="parChTrans1D3" presStyleIdx="5" presStyleCnt="6"/>
      <dgm:spPr/>
    </dgm:pt>
    <dgm:pt modelId="{0FC001A3-9778-4EE7-A441-B2F9F3122E5D}" type="pres">
      <dgm:prSet presAssocID="{91A15F6A-C534-4DB8-AC44-90B6FC8A26F3}" presName="connTx" presStyleLbl="parChTrans1D3" presStyleIdx="5" presStyleCnt="6"/>
      <dgm:spPr/>
    </dgm:pt>
    <dgm:pt modelId="{B17D4885-E9B2-43B2-B703-ABAAD2AA3EC9}" type="pres">
      <dgm:prSet presAssocID="{9357EF86-A4AB-45A9-8ED8-666B21A7E036}" presName="root2" presStyleCnt="0"/>
      <dgm:spPr/>
    </dgm:pt>
    <dgm:pt modelId="{AB534E5F-C211-4335-A49F-67218F577440}" type="pres">
      <dgm:prSet presAssocID="{9357EF86-A4AB-45A9-8ED8-666B21A7E036}" presName="LevelTwoTextNode" presStyleLbl="node3" presStyleIdx="5" presStyleCnt="6" custScaleX="269432" custScaleY="72178">
        <dgm:presLayoutVars>
          <dgm:chPref val="3"/>
        </dgm:presLayoutVars>
      </dgm:prSet>
      <dgm:spPr/>
    </dgm:pt>
    <dgm:pt modelId="{0D82179E-0E59-42F8-AD63-97B80A7E3914}" type="pres">
      <dgm:prSet presAssocID="{9357EF86-A4AB-45A9-8ED8-666B21A7E036}" presName="level3hierChild" presStyleCnt="0"/>
      <dgm:spPr/>
    </dgm:pt>
  </dgm:ptLst>
  <dgm:cxnLst>
    <dgm:cxn modelId="{1E1BBF02-FB93-4DB4-B043-C01ADADA7118}" srcId="{35205422-E38F-485D-B004-B718E949409E}" destId="{42E90201-0EC4-4C80-85F6-C599216162EC}" srcOrd="0" destOrd="0" parTransId="{115DCE4F-606E-492B-A85D-9FE9F15CBD50}" sibTransId="{4B68E5A5-FA83-4340-88D5-EC314F3D958C}"/>
    <dgm:cxn modelId="{C662060B-B314-43C9-A94E-5F5D618B140D}" type="presOf" srcId="{74E2092B-776F-47E6-B38B-3A1EB0B5024C}" destId="{BDF496B9-8D33-4778-955D-EAA01DA91BD4}" srcOrd="0" destOrd="0" presId="urn:microsoft.com/office/officeart/2005/8/layout/hierarchy2"/>
    <dgm:cxn modelId="{C3916813-0CEE-4DBA-A85A-6B4CF6E45B80}" type="presOf" srcId="{52F750CD-7B43-4B39-A421-C4433A343C73}" destId="{406BBF3E-2008-46BF-9803-7A44DBB23D07}" srcOrd="0" destOrd="0" presId="urn:microsoft.com/office/officeart/2005/8/layout/hierarchy2"/>
    <dgm:cxn modelId="{1FC4EB22-78C7-4310-82D4-072716BC3E06}" srcId="{35205422-E38F-485D-B004-B718E949409E}" destId="{9357EF86-A4AB-45A9-8ED8-666B21A7E036}" srcOrd="4" destOrd="0" parTransId="{91A15F6A-C534-4DB8-AC44-90B6FC8A26F3}" sibTransId="{A34940FD-8768-4BCE-A9F1-2BDB260A10F4}"/>
    <dgm:cxn modelId="{ECA0A923-68E0-4B26-8A7F-1E8F5990E045}" type="presOf" srcId="{35205422-E38F-485D-B004-B718E949409E}" destId="{87BF8F2C-1592-45E0-97C9-908B83001F13}" srcOrd="0" destOrd="0" presId="urn:microsoft.com/office/officeart/2005/8/layout/hierarchy2"/>
    <dgm:cxn modelId="{EA297F2D-EE35-4A5D-A66F-84FF34430C44}" srcId="{BA22090C-912D-474C-A21E-BA492B49FA75}" destId="{35205422-E38F-485D-B004-B718E949409E}" srcOrd="1" destOrd="0" parTransId="{C6672EC7-F8DB-4BA1-9297-C18B568EBB92}" sibTransId="{C54EFCFE-D84C-4CB1-B721-43E482336C3D}"/>
    <dgm:cxn modelId="{DC0E3A3A-FB3C-44F5-8594-D8A0A7D42E6F}" type="presOf" srcId="{C6672EC7-F8DB-4BA1-9297-C18B568EBB92}" destId="{1E2CC248-FFF1-42F5-9A7E-20FCEBBC2AC2}" srcOrd="1" destOrd="0" presId="urn:microsoft.com/office/officeart/2005/8/layout/hierarchy2"/>
    <dgm:cxn modelId="{00333E3B-D1FD-4E9B-BD73-6B197F3D0C85}" type="presOf" srcId="{7AB3852B-FA3D-4151-A0E5-68701554C4C9}" destId="{8B9A9003-9D54-48BE-8CE2-ED78CC51FE9D}" srcOrd="0" destOrd="0" presId="urn:microsoft.com/office/officeart/2005/8/layout/hierarchy2"/>
    <dgm:cxn modelId="{523CDB3B-44F3-497E-BD5A-67BE0D8DD6A9}" type="presOf" srcId="{91A15F6A-C534-4DB8-AC44-90B6FC8A26F3}" destId="{E51050F7-BCFC-4F36-8EC5-F433F8AD1846}" srcOrd="0" destOrd="0" presId="urn:microsoft.com/office/officeart/2005/8/layout/hierarchy2"/>
    <dgm:cxn modelId="{80E5EF48-B973-4334-8B31-1E40D75523B8}" type="presOf" srcId="{91A15F6A-C534-4DB8-AC44-90B6FC8A26F3}" destId="{0FC001A3-9778-4EE7-A441-B2F9F3122E5D}" srcOrd="1" destOrd="0" presId="urn:microsoft.com/office/officeart/2005/8/layout/hierarchy2"/>
    <dgm:cxn modelId="{770E976A-EA5F-46EC-A961-DDB7A0FB146D}" type="presOf" srcId="{74E2092B-776F-47E6-B38B-3A1EB0B5024C}" destId="{AACB1121-DCD7-40A1-A6AB-D033DF69A47E}" srcOrd="1" destOrd="0" presId="urn:microsoft.com/office/officeart/2005/8/layout/hierarchy2"/>
    <dgm:cxn modelId="{7E76176C-04D0-4FBE-B58D-2A67091C059A}" type="presOf" srcId="{0584355A-6DDF-4822-985F-20F6530E31E9}" destId="{F8F80515-5DBA-4DDA-8678-07D1CDF07C5C}" srcOrd="1" destOrd="0" presId="urn:microsoft.com/office/officeart/2005/8/layout/hierarchy2"/>
    <dgm:cxn modelId="{0F08364D-5CCA-4AD7-A097-32CFD3F680FC}" type="presOf" srcId="{C7E02AFE-F9A5-4D2A-AE6D-C1216CBE3D26}" destId="{8750E0AA-A62C-47D7-954D-1FEB2BEF2686}" srcOrd="0" destOrd="0" presId="urn:microsoft.com/office/officeart/2005/8/layout/hierarchy2"/>
    <dgm:cxn modelId="{0D13E870-094C-4231-AA64-604489305E9D}" type="presOf" srcId="{115DCE4F-606E-492B-A85D-9FE9F15CBD50}" destId="{121D32D6-EA47-4402-B80E-B42E87EC1536}" srcOrd="0" destOrd="0" presId="urn:microsoft.com/office/officeart/2005/8/layout/hierarchy2"/>
    <dgm:cxn modelId="{324B4951-28F6-47A9-9B8C-BCEBB21ACCD1}" type="presOf" srcId="{9357EF86-A4AB-45A9-8ED8-666B21A7E036}" destId="{AB534E5F-C211-4335-A49F-67218F577440}" srcOrd="0" destOrd="0" presId="urn:microsoft.com/office/officeart/2005/8/layout/hierarchy2"/>
    <dgm:cxn modelId="{6E1DF354-9BC0-4F0F-9239-D2A1F80D7535}" type="presOf" srcId="{56D0A16F-E812-4844-BFF5-85BD76D42D49}" destId="{81725F1C-4255-4C51-86B8-FB37E1ED1ED8}" srcOrd="0" destOrd="0" presId="urn:microsoft.com/office/officeart/2005/8/layout/hierarchy2"/>
    <dgm:cxn modelId="{909E3B75-4D93-4229-B09B-5F1B4777E9B4}" type="presOf" srcId="{42E90201-0EC4-4C80-85F6-C599216162EC}" destId="{4F923D9F-5745-40AE-AD1B-97E9E58F9F09}" srcOrd="0" destOrd="0" presId="urn:microsoft.com/office/officeart/2005/8/layout/hierarchy2"/>
    <dgm:cxn modelId="{D7F2D758-621D-47F4-9718-A01B31A7EA10}" type="presOf" srcId="{4247E679-5F71-4805-A5A4-92532379BE6C}" destId="{210E4630-D7E3-4DB7-BF0A-815B0488A751}" srcOrd="0" destOrd="0" presId="urn:microsoft.com/office/officeart/2005/8/layout/hierarchy2"/>
    <dgm:cxn modelId="{D1FA0981-616B-4291-885E-349D815D89D7}" srcId="{BA22090C-912D-474C-A21E-BA492B49FA75}" destId="{56D0A16F-E812-4844-BFF5-85BD76D42D49}" srcOrd="0" destOrd="0" parTransId="{0584355A-6DDF-4822-985F-20F6530E31E9}" sibTransId="{55BCBD91-5AD7-47FD-81FE-CFE43CED5FE3}"/>
    <dgm:cxn modelId="{E078AA85-AC1B-4041-93DE-52BDC43815C2}" type="presOf" srcId="{0584355A-6DDF-4822-985F-20F6530E31E9}" destId="{5C0E3713-1C25-4221-A67F-5C3C54AF5FFF}" srcOrd="0" destOrd="0" presId="urn:microsoft.com/office/officeart/2005/8/layout/hierarchy2"/>
    <dgm:cxn modelId="{8848248A-703D-417F-9498-5BD23F9AB5CF}" type="presOf" srcId="{C6672EC7-F8DB-4BA1-9297-C18B568EBB92}" destId="{1CA3F4FF-97A9-49EA-B846-92C93824D9F6}" srcOrd="0" destOrd="0" presId="urn:microsoft.com/office/officeart/2005/8/layout/hierarchy2"/>
    <dgm:cxn modelId="{17F1B48F-4C62-47D2-A6A6-E0EE575ED8D6}" type="presOf" srcId="{52F750CD-7B43-4B39-A421-C4433A343C73}" destId="{F8CE9D12-31C8-490D-AA35-D0DEA09FC68E}" srcOrd="1" destOrd="0" presId="urn:microsoft.com/office/officeart/2005/8/layout/hierarchy2"/>
    <dgm:cxn modelId="{FE7863AE-1B54-4AE7-8750-BE1F00A453AF}" type="presOf" srcId="{0A855A31-9B03-4075-B0D0-61C7C305F92E}" destId="{D3B35B28-4CCB-4690-AB32-5C6E17405FAC}" srcOrd="0" destOrd="0" presId="urn:microsoft.com/office/officeart/2005/8/layout/hierarchy2"/>
    <dgm:cxn modelId="{5702C7BD-6D74-4252-9CE0-E63E423077E5}" type="presOf" srcId="{115DCE4F-606E-492B-A85D-9FE9F15CBD50}" destId="{68431A55-D81A-4D10-B096-F76BB3DB65EB}" srcOrd="1" destOrd="0" presId="urn:microsoft.com/office/officeart/2005/8/layout/hierarchy2"/>
    <dgm:cxn modelId="{1E5014BE-270D-4F13-9D2F-EBD078D900BB}" type="presOf" srcId="{7AB3852B-FA3D-4151-A0E5-68701554C4C9}" destId="{8F65A28A-7299-4787-A4AC-FC131CC85BFB}" srcOrd="1" destOrd="0" presId="urn:microsoft.com/office/officeart/2005/8/layout/hierarchy2"/>
    <dgm:cxn modelId="{B75E4FC1-E836-4E7B-A3C7-9CB608BFC07C}" srcId="{35205422-E38F-485D-B004-B718E949409E}" destId="{DB4FBD9A-2D8E-4A84-904E-654F9B180F65}" srcOrd="3" destOrd="0" parTransId="{C7E02AFE-F9A5-4D2A-AE6D-C1216CBE3D26}" sibTransId="{99FA3DB7-FB04-4735-AD23-01736F53B345}"/>
    <dgm:cxn modelId="{8F351BCD-A2BC-4FBE-A30E-46997D243F25}" type="presOf" srcId="{BA22090C-912D-474C-A21E-BA492B49FA75}" destId="{DDA1D9D4-AB8C-4815-80EA-978F5BB453A3}" srcOrd="0" destOrd="0" presId="urn:microsoft.com/office/officeart/2005/8/layout/hierarchy2"/>
    <dgm:cxn modelId="{F155C6CD-8BF7-46EB-8815-3EE53A078FDB}" type="presOf" srcId="{88C4CED6-E8DC-4D2E-ADB6-D4D01B78B011}" destId="{47DD8670-409E-49F9-83E7-AF5F64975078}" srcOrd="0" destOrd="0" presId="urn:microsoft.com/office/officeart/2005/8/layout/hierarchy2"/>
    <dgm:cxn modelId="{FC93B6D7-484E-436B-8E01-DE90963B1DB4}" srcId="{35205422-E38F-485D-B004-B718E949409E}" destId="{88C4CED6-E8DC-4D2E-ADB6-D4D01B78B011}" srcOrd="2" destOrd="0" parTransId="{74E2092B-776F-47E6-B38B-3A1EB0B5024C}" sibTransId="{3C4A7959-16BD-4E9F-9A2F-1CF3C62959A7}"/>
    <dgm:cxn modelId="{4958D8D9-4024-4657-AA94-544C9D97A345}" type="presOf" srcId="{DB4FBD9A-2D8E-4A84-904E-654F9B180F65}" destId="{FA167101-E3A9-4278-A35C-3AF0F8264EA9}" srcOrd="0" destOrd="0" presId="urn:microsoft.com/office/officeart/2005/8/layout/hierarchy2"/>
    <dgm:cxn modelId="{D757CFE2-2F8C-4116-BB93-A41FA5FDBCEE}" type="presOf" srcId="{C7E02AFE-F9A5-4D2A-AE6D-C1216CBE3D26}" destId="{E7FB66D6-F63D-4940-9836-C82FBBA2F1DF}" srcOrd="1" destOrd="0" presId="urn:microsoft.com/office/officeart/2005/8/layout/hierarchy2"/>
    <dgm:cxn modelId="{BFEF8FE5-4BE4-4106-B9F2-E8356158E80F}" type="presOf" srcId="{45D49142-3DDD-4893-912C-10C86254C35D}" destId="{BB997FB4-D5D3-43A8-B1D9-2A9CE54DFDDF}" srcOrd="0" destOrd="0" presId="urn:microsoft.com/office/officeart/2005/8/layout/hierarchy2"/>
    <dgm:cxn modelId="{04E592ED-63BD-4D2D-BCE7-7C48B4EBE6B0}" srcId="{35205422-E38F-485D-B004-B718E949409E}" destId="{0A855A31-9B03-4075-B0D0-61C7C305F92E}" srcOrd="1" destOrd="0" parTransId="{52F750CD-7B43-4B39-A421-C4433A343C73}" sibTransId="{5CA776C2-24AD-43EB-8BFE-36DCD404DD8B}"/>
    <dgm:cxn modelId="{96C6F1F7-2DC6-4E40-9C7F-8D546EBFCF10}" srcId="{56D0A16F-E812-4844-BFF5-85BD76D42D49}" destId="{45D49142-3DDD-4893-912C-10C86254C35D}" srcOrd="0" destOrd="0" parTransId="{7AB3852B-FA3D-4151-A0E5-68701554C4C9}" sibTransId="{166D9B5B-7132-42A8-9113-3BAA1959A9A7}"/>
    <dgm:cxn modelId="{1FB9BAF8-4DBF-49AE-A88E-C69683AF6B8C}" srcId="{4247E679-5F71-4805-A5A4-92532379BE6C}" destId="{BA22090C-912D-474C-A21E-BA492B49FA75}" srcOrd="0" destOrd="0" parTransId="{BD3D3983-978F-4BDD-9615-A0D4B6BACF21}" sibTransId="{7D8E2712-837B-4313-80E7-83250937EE82}"/>
    <dgm:cxn modelId="{E35FA373-4167-4BB2-AA22-A70E48191F4D}" type="presParOf" srcId="{210E4630-D7E3-4DB7-BF0A-815B0488A751}" destId="{D36668B2-F6E1-430F-B799-676930989286}" srcOrd="0" destOrd="0" presId="urn:microsoft.com/office/officeart/2005/8/layout/hierarchy2"/>
    <dgm:cxn modelId="{FFE3C074-6C66-45C1-9381-10A830AD9E30}" type="presParOf" srcId="{D36668B2-F6E1-430F-B799-676930989286}" destId="{DDA1D9D4-AB8C-4815-80EA-978F5BB453A3}" srcOrd="0" destOrd="0" presId="urn:microsoft.com/office/officeart/2005/8/layout/hierarchy2"/>
    <dgm:cxn modelId="{05828244-5B1E-44C3-ADC9-D4F8DBF69B9C}" type="presParOf" srcId="{D36668B2-F6E1-430F-B799-676930989286}" destId="{A0DF9D35-1C2A-43B5-8187-9A0FF7114EA7}" srcOrd="1" destOrd="0" presId="urn:microsoft.com/office/officeart/2005/8/layout/hierarchy2"/>
    <dgm:cxn modelId="{497BD6A5-E119-4AE8-B0F5-C74B24B7E63D}" type="presParOf" srcId="{A0DF9D35-1C2A-43B5-8187-9A0FF7114EA7}" destId="{5C0E3713-1C25-4221-A67F-5C3C54AF5FFF}" srcOrd="0" destOrd="0" presId="urn:microsoft.com/office/officeart/2005/8/layout/hierarchy2"/>
    <dgm:cxn modelId="{3B9C21CF-F34C-490F-AF74-9D10FC7F1BEF}" type="presParOf" srcId="{5C0E3713-1C25-4221-A67F-5C3C54AF5FFF}" destId="{F8F80515-5DBA-4DDA-8678-07D1CDF07C5C}" srcOrd="0" destOrd="0" presId="urn:microsoft.com/office/officeart/2005/8/layout/hierarchy2"/>
    <dgm:cxn modelId="{235A9082-367A-464C-BACE-F4C357DE357E}" type="presParOf" srcId="{A0DF9D35-1C2A-43B5-8187-9A0FF7114EA7}" destId="{7E3F56E3-545C-485C-B674-BBE2D675F186}" srcOrd="1" destOrd="0" presId="urn:microsoft.com/office/officeart/2005/8/layout/hierarchy2"/>
    <dgm:cxn modelId="{0FA67FB2-4415-4287-A25C-E70EC8A4CFD0}" type="presParOf" srcId="{7E3F56E3-545C-485C-B674-BBE2D675F186}" destId="{81725F1C-4255-4C51-86B8-FB37E1ED1ED8}" srcOrd="0" destOrd="0" presId="urn:microsoft.com/office/officeart/2005/8/layout/hierarchy2"/>
    <dgm:cxn modelId="{8B8FF01A-619E-411A-A425-6FC73825FD1D}" type="presParOf" srcId="{7E3F56E3-545C-485C-B674-BBE2D675F186}" destId="{EE69791C-D84C-4E99-95ED-C5E86909A9F7}" srcOrd="1" destOrd="0" presId="urn:microsoft.com/office/officeart/2005/8/layout/hierarchy2"/>
    <dgm:cxn modelId="{3165C9E9-A321-43E7-9689-7E5ACDF9D78E}" type="presParOf" srcId="{EE69791C-D84C-4E99-95ED-C5E86909A9F7}" destId="{8B9A9003-9D54-48BE-8CE2-ED78CC51FE9D}" srcOrd="0" destOrd="0" presId="urn:microsoft.com/office/officeart/2005/8/layout/hierarchy2"/>
    <dgm:cxn modelId="{175340A8-9724-42BC-BFFE-DB35CCFF5AAE}" type="presParOf" srcId="{8B9A9003-9D54-48BE-8CE2-ED78CC51FE9D}" destId="{8F65A28A-7299-4787-A4AC-FC131CC85BFB}" srcOrd="0" destOrd="0" presId="urn:microsoft.com/office/officeart/2005/8/layout/hierarchy2"/>
    <dgm:cxn modelId="{9080BCC1-5164-4B2F-995C-C73EF1509B70}" type="presParOf" srcId="{EE69791C-D84C-4E99-95ED-C5E86909A9F7}" destId="{DA269271-1413-4777-B400-7DD57B6516BA}" srcOrd="1" destOrd="0" presId="urn:microsoft.com/office/officeart/2005/8/layout/hierarchy2"/>
    <dgm:cxn modelId="{68F49FD7-AEBF-4838-B1A5-9BBFA643B26D}" type="presParOf" srcId="{DA269271-1413-4777-B400-7DD57B6516BA}" destId="{BB997FB4-D5D3-43A8-B1D9-2A9CE54DFDDF}" srcOrd="0" destOrd="0" presId="urn:microsoft.com/office/officeart/2005/8/layout/hierarchy2"/>
    <dgm:cxn modelId="{B558389E-028A-479E-AFB2-7E82381AF626}" type="presParOf" srcId="{DA269271-1413-4777-B400-7DD57B6516BA}" destId="{6CB85643-1522-4DB6-936C-FF82284FF696}" srcOrd="1" destOrd="0" presId="urn:microsoft.com/office/officeart/2005/8/layout/hierarchy2"/>
    <dgm:cxn modelId="{DB7A2CC2-804A-4638-9917-1727B973CEC5}" type="presParOf" srcId="{A0DF9D35-1C2A-43B5-8187-9A0FF7114EA7}" destId="{1CA3F4FF-97A9-49EA-B846-92C93824D9F6}" srcOrd="2" destOrd="0" presId="urn:microsoft.com/office/officeart/2005/8/layout/hierarchy2"/>
    <dgm:cxn modelId="{0D8582AC-1DEC-4A70-A763-6E132FD52BFF}" type="presParOf" srcId="{1CA3F4FF-97A9-49EA-B846-92C93824D9F6}" destId="{1E2CC248-FFF1-42F5-9A7E-20FCEBBC2AC2}" srcOrd="0" destOrd="0" presId="urn:microsoft.com/office/officeart/2005/8/layout/hierarchy2"/>
    <dgm:cxn modelId="{C3D479D7-69AC-4B10-91BE-255448285807}" type="presParOf" srcId="{A0DF9D35-1C2A-43B5-8187-9A0FF7114EA7}" destId="{22CACAF1-5895-454C-A6DE-E847D04CC094}" srcOrd="3" destOrd="0" presId="urn:microsoft.com/office/officeart/2005/8/layout/hierarchy2"/>
    <dgm:cxn modelId="{7DF09240-F003-43AE-8ECC-3C6D14C08B7E}" type="presParOf" srcId="{22CACAF1-5895-454C-A6DE-E847D04CC094}" destId="{87BF8F2C-1592-45E0-97C9-908B83001F13}" srcOrd="0" destOrd="0" presId="urn:microsoft.com/office/officeart/2005/8/layout/hierarchy2"/>
    <dgm:cxn modelId="{F88A54A9-484E-408B-A013-A7D19F69FEE7}" type="presParOf" srcId="{22CACAF1-5895-454C-A6DE-E847D04CC094}" destId="{91F98F94-F944-485F-B159-F93B3D6F9462}" srcOrd="1" destOrd="0" presId="urn:microsoft.com/office/officeart/2005/8/layout/hierarchy2"/>
    <dgm:cxn modelId="{E934EFC7-AD7A-4090-91C8-7B89D9E90DB5}" type="presParOf" srcId="{91F98F94-F944-485F-B159-F93B3D6F9462}" destId="{121D32D6-EA47-4402-B80E-B42E87EC1536}" srcOrd="0" destOrd="0" presId="urn:microsoft.com/office/officeart/2005/8/layout/hierarchy2"/>
    <dgm:cxn modelId="{91A1A669-F560-445A-8F6B-FF35A5A8538F}" type="presParOf" srcId="{121D32D6-EA47-4402-B80E-B42E87EC1536}" destId="{68431A55-D81A-4D10-B096-F76BB3DB65EB}" srcOrd="0" destOrd="0" presId="urn:microsoft.com/office/officeart/2005/8/layout/hierarchy2"/>
    <dgm:cxn modelId="{7619C3BB-58F6-4D5D-A69F-A67DC01DF8D1}" type="presParOf" srcId="{91F98F94-F944-485F-B159-F93B3D6F9462}" destId="{96310CA4-6C45-4198-8510-49E86F509213}" srcOrd="1" destOrd="0" presId="urn:microsoft.com/office/officeart/2005/8/layout/hierarchy2"/>
    <dgm:cxn modelId="{E0F3A879-E0FE-460F-9F06-F6AE2E4C38D0}" type="presParOf" srcId="{96310CA4-6C45-4198-8510-49E86F509213}" destId="{4F923D9F-5745-40AE-AD1B-97E9E58F9F09}" srcOrd="0" destOrd="0" presId="urn:microsoft.com/office/officeart/2005/8/layout/hierarchy2"/>
    <dgm:cxn modelId="{BE4B7D58-2A44-4D5F-862F-5D9401BE612B}" type="presParOf" srcId="{96310CA4-6C45-4198-8510-49E86F509213}" destId="{A2C1C188-6A52-44E6-B89C-F0D297046693}" srcOrd="1" destOrd="0" presId="urn:microsoft.com/office/officeart/2005/8/layout/hierarchy2"/>
    <dgm:cxn modelId="{655E38B1-CA3D-4A61-A33D-04770C4EED0E}" type="presParOf" srcId="{91F98F94-F944-485F-B159-F93B3D6F9462}" destId="{406BBF3E-2008-46BF-9803-7A44DBB23D07}" srcOrd="2" destOrd="0" presId="urn:microsoft.com/office/officeart/2005/8/layout/hierarchy2"/>
    <dgm:cxn modelId="{5E292484-D403-4DC9-ACA2-FA6F9A1DAC47}" type="presParOf" srcId="{406BBF3E-2008-46BF-9803-7A44DBB23D07}" destId="{F8CE9D12-31C8-490D-AA35-D0DEA09FC68E}" srcOrd="0" destOrd="0" presId="urn:microsoft.com/office/officeart/2005/8/layout/hierarchy2"/>
    <dgm:cxn modelId="{A78E0DA5-BC3E-472E-A827-F4528041CEB1}" type="presParOf" srcId="{91F98F94-F944-485F-B159-F93B3D6F9462}" destId="{9B5E0EB4-539A-4928-A2C8-DBABA9FB2C83}" srcOrd="3" destOrd="0" presId="urn:microsoft.com/office/officeart/2005/8/layout/hierarchy2"/>
    <dgm:cxn modelId="{B2D6C72B-0F9D-4FB3-8C32-B3BB81AD3F86}" type="presParOf" srcId="{9B5E0EB4-539A-4928-A2C8-DBABA9FB2C83}" destId="{D3B35B28-4CCB-4690-AB32-5C6E17405FAC}" srcOrd="0" destOrd="0" presId="urn:microsoft.com/office/officeart/2005/8/layout/hierarchy2"/>
    <dgm:cxn modelId="{02073597-0E81-4482-A715-45C66693EBF3}" type="presParOf" srcId="{9B5E0EB4-539A-4928-A2C8-DBABA9FB2C83}" destId="{1D9A5E1F-F9A7-4A1D-9C59-EA5A9949CCAF}" srcOrd="1" destOrd="0" presId="urn:microsoft.com/office/officeart/2005/8/layout/hierarchy2"/>
    <dgm:cxn modelId="{62A266C8-68AE-4081-96F0-0499544F8333}" type="presParOf" srcId="{91F98F94-F944-485F-B159-F93B3D6F9462}" destId="{BDF496B9-8D33-4778-955D-EAA01DA91BD4}" srcOrd="4" destOrd="0" presId="urn:microsoft.com/office/officeart/2005/8/layout/hierarchy2"/>
    <dgm:cxn modelId="{9411D552-A1AB-478E-B3DE-4D17135F3D98}" type="presParOf" srcId="{BDF496B9-8D33-4778-955D-EAA01DA91BD4}" destId="{AACB1121-DCD7-40A1-A6AB-D033DF69A47E}" srcOrd="0" destOrd="0" presId="urn:microsoft.com/office/officeart/2005/8/layout/hierarchy2"/>
    <dgm:cxn modelId="{3C6B6A27-2EC9-4510-AED9-1B70A9AF3175}" type="presParOf" srcId="{91F98F94-F944-485F-B159-F93B3D6F9462}" destId="{8BF77AA4-AFD9-466B-B40D-5D148E701E5E}" srcOrd="5" destOrd="0" presId="urn:microsoft.com/office/officeart/2005/8/layout/hierarchy2"/>
    <dgm:cxn modelId="{73CD2719-7B58-48FD-BBE4-EF2C589ECEE6}" type="presParOf" srcId="{8BF77AA4-AFD9-466B-B40D-5D148E701E5E}" destId="{47DD8670-409E-49F9-83E7-AF5F64975078}" srcOrd="0" destOrd="0" presId="urn:microsoft.com/office/officeart/2005/8/layout/hierarchy2"/>
    <dgm:cxn modelId="{6AA6AD65-967E-448D-A9E6-AAF6B7BA7258}" type="presParOf" srcId="{8BF77AA4-AFD9-466B-B40D-5D148E701E5E}" destId="{7D14DCBA-EDD8-4F95-8056-6FDC8F9FBB39}" srcOrd="1" destOrd="0" presId="urn:microsoft.com/office/officeart/2005/8/layout/hierarchy2"/>
    <dgm:cxn modelId="{8F9514B0-812A-4BD5-925D-52EDAD843F73}" type="presParOf" srcId="{91F98F94-F944-485F-B159-F93B3D6F9462}" destId="{8750E0AA-A62C-47D7-954D-1FEB2BEF2686}" srcOrd="6" destOrd="0" presId="urn:microsoft.com/office/officeart/2005/8/layout/hierarchy2"/>
    <dgm:cxn modelId="{FB65A81C-2821-4655-A125-2073A7CF8752}" type="presParOf" srcId="{8750E0AA-A62C-47D7-954D-1FEB2BEF2686}" destId="{E7FB66D6-F63D-4940-9836-C82FBBA2F1DF}" srcOrd="0" destOrd="0" presId="urn:microsoft.com/office/officeart/2005/8/layout/hierarchy2"/>
    <dgm:cxn modelId="{079ACB81-E445-4044-A72A-C95619550F3F}" type="presParOf" srcId="{91F98F94-F944-485F-B159-F93B3D6F9462}" destId="{D91E031A-95F7-4804-A1A4-59046A5FE526}" srcOrd="7" destOrd="0" presId="urn:microsoft.com/office/officeart/2005/8/layout/hierarchy2"/>
    <dgm:cxn modelId="{5118E4DF-F67B-433B-9A80-4C80A9CD8F8D}" type="presParOf" srcId="{D91E031A-95F7-4804-A1A4-59046A5FE526}" destId="{FA167101-E3A9-4278-A35C-3AF0F8264EA9}" srcOrd="0" destOrd="0" presId="urn:microsoft.com/office/officeart/2005/8/layout/hierarchy2"/>
    <dgm:cxn modelId="{408A8061-C627-455A-866D-FAD170B9E5A9}" type="presParOf" srcId="{D91E031A-95F7-4804-A1A4-59046A5FE526}" destId="{F201838C-17DE-4B18-B2F8-C50D31E7B498}" srcOrd="1" destOrd="0" presId="urn:microsoft.com/office/officeart/2005/8/layout/hierarchy2"/>
    <dgm:cxn modelId="{6F295772-6A4E-4DBA-8F8F-1CAFC1B1311A}" type="presParOf" srcId="{91F98F94-F944-485F-B159-F93B3D6F9462}" destId="{E51050F7-BCFC-4F36-8EC5-F433F8AD1846}" srcOrd="8" destOrd="0" presId="urn:microsoft.com/office/officeart/2005/8/layout/hierarchy2"/>
    <dgm:cxn modelId="{1CFDC3CB-2597-4CBE-807B-ACA063099903}" type="presParOf" srcId="{E51050F7-BCFC-4F36-8EC5-F433F8AD1846}" destId="{0FC001A3-9778-4EE7-A441-B2F9F3122E5D}" srcOrd="0" destOrd="0" presId="urn:microsoft.com/office/officeart/2005/8/layout/hierarchy2"/>
    <dgm:cxn modelId="{216C84FA-24C9-4B5D-8AF2-E391839EEF0B}" type="presParOf" srcId="{91F98F94-F944-485F-B159-F93B3D6F9462}" destId="{B17D4885-E9B2-43B2-B703-ABAAD2AA3EC9}" srcOrd="9" destOrd="0" presId="urn:microsoft.com/office/officeart/2005/8/layout/hierarchy2"/>
    <dgm:cxn modelId="{DBB0F5A2-3990-4AD2-8711-ED0F43E02E37}" type="presParOf" srcId="{B17D4885-E9B2-43B2-B703-ABAAD2AA3EC9}" destId="{AB534E5F-C211-4335-A49F-67218F577440}" srcOrd="0" destOrd="0" presId="urn:microsoft.com/office/officeart/2005/8/layout/hierarchy2"/>
    <dgm:cxn modelId="{490F5E5D-64F2-4051-B9F6-5532FED75D2E}" type="presParOf" srcId="{B17D4885-E9B2-43B2-B703-ABAAD2AA3EC9}" destId="{0D82179E-0E59-42F8-AD63-97B80A7E39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9FDBFE-9200-43A4-8938-91D630BC02B4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16511A5-8900-4DDB-8660-3E340FA17310}">
      <dgm:prSet phldrT="[Metin]" custT="1"/>
      <dgm:spPr/>
      <dgm:t>
        <a:bodyPr/>
        <a:lstStyle/>
        <a:p>
          <a:r>
            <a:rPr lang="tr-TR" sz="2400" b="1" dirty="0"/>
            <a:t>SÜRDÜRÜLEBİLİRLİK </a:t>
          </a:r>
        </a:p>
        <a:p>
          <a:r>
            <a:rPr lang="tr-TR" sz="2400" b="1" dirty="0"/>
            <a:t>HİZMETLERİMİZ</a:t>
          </a:r>
        </a:p>
      </dgm:t>
    </dgm:pt>
    <dgm:pt modelId="{82DFD389-B392-4C03-94BA-7AA3BF6B17FB}" type="parTrans" cxnId="{FB6CB303-8767-40AE-9168-97ECC1F6C487}">
      <dgm:prSet/>
      <dgm:spPr/>
      <dgm:t>
        <a:bodyPr/>
        <a:lstStyle/>
        <a:p>
          <a:endParaRPr lang="tr-TR"/>
        </a:p>
      </dgm:t>
    </dgm:pt>
    <dgm:pt modelId="{CFBCD197-3423-4696-8EE9-12DC46A00342}" type="sibTrans" cxnId="{FB6CB303-8767-40AE-9168-97ECC1F6C487}">
      <dgm:prSet/>
      <dgm:spPr/>
      <dgm:t>
        <a:bodyPr/>
        <a:lstStyle/>
        <a:p>
          <a:endParaRPr lang="tr-TR"/>
        </a:p>
      </dgm:t>
    </dgm:pt>
    <dgm:pt modelId="{02E39018-0AF4-4C9E-8EAB-960449AFA48C}">
      <dgm:prSet phldrT="[Metin]" custT="1"/>
      <dgm:spPr/>
      <dgm:t>
        <a:bodyPr/>
        <a:lstStyle/>
        <a:p>
          <a:r>
            <a:rPr lang="tr-TR" sz="2000" b="1" dirty="0"/>
            <a:t>ENERJİ VERİMLİLİĞİ ETÜT</a:t>
          </a:r>
        </a:p>
      </dgm:t>
    </dgm:pt>
    <dgm:pt modelId="{5FDDFDDF-6BB2-405D-89AD-5C880382495B}" type="parTrans" cxnId="{2FDA0E32-52B8-4609-9E7B-7FDCBCB67160}">
      <dgm:prSet/>
      <dgm:spPr/>
      <dgm:t>
        <a:bodyPr/>
        <a:lstStyle/>
        <a:p>
          <a:endParaRPr lang="tr-TR"/>
        </a:p>
      </dgm:t>
    </dgm:pt>
    <dgm:pt modelId="{BD607672-7D9C-42CC-8995-2C2D87617358}" type="sibTrans" cxnId="{2FDA0E32-52B8-4609-9E7B-7FDCBCB67160}">
      <dgm:prSet/>
      <dgm:spPr/>
      <dgm:t>
        <a:bodyPr/>
        <a:lstStyle/>
        <a:p>
          <a:endParaRPr lang="tr-TR"/>
        </a:p>
      </dgm:t>
    </dgm:pt>
    <dgm:pt modelId="{6AC4A0AF-E978-4D8B-9B68-B8B6B0E41F3B}">
      <dgm:prSet phldrT="[Metin]" custT="1"/>
      <dgm:spPr/>
      <dgm:t>
        <a:bodyPr/>
        <a:lstStyle/>
        <a:p>
          <a:r>
            <a:rPr lang="tr-TR" sz="2000" b="1" dirty="0"/>
            <a:t>ISO 50001 </a:t>
          </a:r>
          <a:r>
            <a:rPr lang="tr-TR" sz="2000" b="1" dirty="0" err="1"/>
            <a:t>EnYS</a:t>
          </a:r>
          <a:r>
            <a:rPr lang="tr-TR" sz="2000" b="1" dirty="0"/>
            <a:t> </a:t>
          </a:r>
          <a:r>
            <a:rPr lang="tr-TR" sz="1400" b="1" dirty="0"/>
            <a:t>DANIŞMANLIK </a:t>
          </a:r>
          <a:endParaRPr lang="tr-TR" sz="2000" b="1" dirty="0"/>
        </a:p>
      </dgm:t>
    </dgm:pt>
    <dgm:pt modelId="{F74A7799-6C8D-42DB-9C5D-1A211C3D6001}" type="parTrans" cxnId="{A1879247-51D3-4519-8E93-369EE71B4E74}">
      <dgm:prSet/>
      <dgm:spPr/>
      <dgm:t>
        <a:bodyPr/>
        <a:lstStyle/>
        <a:p>
          <a:endParaRPr lang="tr-TR"/>
        </a:p>
      </dgm:t>
    </dgm:pt>
    <dgm:pt modelId="{2A2505BD-362E-4A32-8763-A50F5D8023A8}" type="sibTrans" cxnId="{A1879247-51D3-4519-8E93-369EE71B4E74}">
      <dgm:prSet/>
      <dgm:spPr/>
      <dgm:t>
        <a:bodyPr/>
        <a:lstStyle/>
        <a:p>
          <a:endParaRPr lang="tr-TR"/>
        </a:p>
      </dgm:t>
    </dgm:pt>
    <dgm:pt modelId="{D9CE9CC4-BA26-4E11-B3F0-B6FFA5120290}">
      <dgm:prSet phldrT="[Metin]" custT="1"/>
      <dgm:spPr/>
      <dgm:t>
        <a:bodyPr/>
        <a:lstStyle/>
        <a:p>
          <a:r>
            <a:rPr lang="tr-TR" sz="1700" b="1" dirty="0"/>
            <a:t>ENERJİ YÖNETİCİLİĞİ</a:t>
          </a:r>
        </a:p>
      </dgm:t>
    </dgm:pt>
    <dgm:pt modelId="{5AD8C509-CB4A-438C-A11E-384E693CF9BE}" type="parTrans" cxnId="{451FB4B0-0010-48CC-BF01-DFD7444FF54A}">
      <dgm:prSet/>
      <dgm:spPr/>
      <dgm:t>
        <a:bodyPr/>
        <a:lstStyle/>
        <a:p>
          <a:endParaRPr lang="tr-TR"/>
        </a:p>
      </dgm:t>
    </dgm:pt>
    <dgm:pt modelId="{7AACF4B4-E0E2-48AE-8DFC-E4D25F6E6E68}" type="sibTrans" cxnId="{451FB4B0-0010-48CC-BF01-DFD7444FF54A}">
      <dgm:prSet/>
      <dgm:spPr/>
      <dgm:t>
        <a:bodyPr/>
        <a:lstStyle/>
        <a:p>
          <a:endParaRPr lang="tr-TR"/>
        </a:p>
      </dgm:t>
    </dgm:pt>
    <dgm:pt modelId="{2C786CE5-F013-4D3B-9347-A4C3D82B0A5C}" type="pres">
      <dgm:prSet presAssocID="{C19FDBFE-9200-43A4-8938-91D630BC02B4}" presName="Name0" presStyleCnt="0">
        <dgm:presLayoutVars>
          <dgm:chMax val="1"/>
          <dgm:chPref val="1"/>
        </dgm:presLayoutVars>
      </dgm:prSet>
      <dgm:spPr/>
    </dgm:pt>
    <dgm:pt modelId="{5C678B4D-3146-4B90-ACAD-E97A8065ABB4}" type="pres">
      <dgm:prSet presAssocID="{116511A5-8900-4DDB-8660-3E340FA17310}" presName="Parent" presStyleLbl="node0" presStyleIdx="0" presStyleCnt="1">
        <dgm:presLayoutVars>
          <dgm:chMax val="5"/>
          <dgm:chPref val="5"/>
        </dgm:presLayoutVars>
      </dgm:prSet>
      <dgm:spPr/>
    </dgm:pt>
    <dgm:pt modelId="{F2A3C921-18FC-4E69-BE8E-22829321863C}" type="pres">
      <dgm:prSet presAssocID="{116511A5-8900-4DDB-8660-3E340FA17310}" presName="Accent1" presStyleLbl="node1" presStyleIdx="0" presStyleCnt="15"/>
      <dgm:spPr/>
    </dgm:pt>
    <dgm:pt modelId="{D5CA3A92-ACF1-44FB-8934-E55885F372A1}" type="pres">
      <dgm:prSet presAssocID="{116511A5-8900-4DDB-8660-3E340FA17310}" presName="Accent2" presStyleLbl="node1" presStyleIdx="1" presStyleCnt="15"/>
      <dgm:spPr/>
    </dgm:pt>
    <dgm:pt modelId="{7B1FFDB7-1BE3-4A24-A313-AD457BBFDB71}" type="pres">
      <dgm:prSet presAssocID="{116511A5-8900-4DDB-8660-3E340FA17310}" presName="Accent3" presStyleLbl="node1" presStyleIdx="2" presStyleCnt="15" custScaleX="344013" custScaleY="339476" custLinFactNeighborX="-39587" custLinFactNeighborY="84573"/>
      <dgm:spPr/>
    </dgm:pt>
    <dgm:pt modelId="{7E5CFC01-BA64-4460-B1E9-999D53636B0B}" type="pres">
      <dgm:prSet presAssocID="{116511A5-8900-4DDB-8660-3E340FA17310}" presName="Accent4" presStyleLbl="node1" presStyleIdx="3" presStyleCnt="15" custScaleX="200707" custScaleY="182205" custLinFactX="-65674" custLinFactNeighborX="-100000" custLinFactNeighborY="-24998"/>
      <dgm:spPr/>
    </dgm:pt>
    <dgm:pt modelId="{6918C42D-7C13-4FDB-9465-8E2D74BB6E59}" type="pres">
      <dgm:prSet presAssocID="{116511A5-8900-4DDB-8660-3E340FA17310}" presName="Accent5" presStyleLbl="node1" presStyleIdx="4" presStyleCnt="15" custScaleX="378258" custScaleY="364779" custLinFactX="-30070" custLinFactY="-81294" custLinFactNeighborX="-100000" custLinFactNeighborY="-100000"/>
      <dgm:spPr/>
    </dgm:pt>
    <dgm:pt modelId="{BBED81BA-BE39-4D63-BDDD-068E8AF0ECEB}" type="pres">
      <dgm:prSet presAssocID="{116511A5-8900-4DDB-8660-3E340FA17310}" presName="Accent6" presStyleLbl="node1" presStyleIdx="5" presStyleCnt="15"/>
      <dgm:spPr/>
    </dgm:pt>
    <dgm:pt modelId="{B6F8006E-4B09-4910-B665-114195923702}" type="pres">
      <dgm:prSet presAssocID="{02E39018-0AF4-4C9E-8EAB-960449AFA48C}" presName="Child1" presStyleLbl="node1" presStyleIdx="6" presStyleCnt="15" custScaleX="129239" custScaleY="121215" custLinFactNeighborX="1524">
        <dgm:presLayoutVars>
          <dgm:chMax val="0"/>
          <dgm:chPref val="0"/>
        </dgm:presLayoutVars>
      </dgm:prSet>
      <dgm:spPr/>
    </dgm:pt>
    <dgm:pt modelId="{A8BC5D65-224C-425D-B60F-8C5418EF8E65}" type="pres">
      <dgm:prSet presAssocID="{02E39018-0AF4-4C9E-8EAB-960449AFA48C}" presName="Accent7" presStyleCnt="0"/>
      <dgm:spPr/>
    </dgm:pt>
    <dgm:pt modelId="{BB7E33A1-3A0E-4CA0-8A14-22F812F2DC88}" type="pres">
      <dgm:prSet presAssocID="{02E39018-0AF4-4C9E-8EAB-960449AFA48C}" presName="AccentHold1" presStyleLbl="node1" presStyleIdx="7" presStyleCnt="15"/>
      <dgm:spPr/>
    </dgm:pt>
    <dgm:pt modelId="{D25B3AB0-C216-428E-910D-09EB6927C42D}" type="pres">
      <dgm:prSet presAssocID="{02E39018-0AF4-4C9E-8EAB-960449AFA48C}" presName="Accent8" presStyleCnt="0"/>
      <dgm:spPr/>
    </dgm:pt>
    <dgm:pt modelId="{60B8B141-B8D8-4DF8-9937-33FA1BD39FB3}" type="pres">
      <dgm:prSet presAssocID="{02E39018-0AF4-4C9E-8EAB-960449AFA48C}" presName="AccentHold2" presStyleLbl="node1" presStyleIdx="8" presStyleCnt="15" custScaleX="136506" custScaleY="123635" custLinFactX="7724" custLinFactNeighborX="100000" custLinFactNeighborY="48813"/>
      <dgm:spPr/>
    </dgm:pt>
    <dgm:pt modelId="{C67C80DE-5904-4FE9-9A5F-3F33A95F4D92}" type="pres">
      <dgm:prSet presAssocID="{D9CE9CC4-BA26-4E11-B3F0-B6FFA5120290}" presName="Child2" presStyleLbl="node1" presStyleIdx="9" presStyleCnt="15" custScaleX="111315" custScaleY="101057" custLinFactNeighborX="-67999" custLinFactNeighborY="-30801">
        <dgm:presLayoutVars>
          <dgm:chMax val="0"/>
          <dgm:chPref val="0"/>
        </dgm:presLayoutVars>
      </dgm:prSet>
      <dgm:spPr/>
    </dgm:pt>
    <dgm:pt modelId="{1A2FBA86-C32D-4E4C-B446-88CB79E48F10}" type="pres">
      <dgm:prSet presAssocID="{D9CE9CC4-BA26-4E11-B3F0-B6FFA5120290}" presName="Accent9" presStyleCnt="0"/>
      <dgm:spPr/>
    </dgm:pt>
    <dgm:pt modelId="{214A9C75-A8BC-452E-B48C-12C359666FFF}" type="pres">
      <dgm:prSet presAssocID="{D9CE9CC4-BA26-4E11-B3F0-B6FFA5120290}" presName="AccentHold1" presStyleLbl="node1" presStyleIdx="10" presStyleCnt="15"/>
      <dgm:spPr/>
    </dgm:pt>
    <dgm:pt modelId="{316AC7D6-4731-42D8-8AFA-3791A7EB9C8E}" type="pres">
      <dgm:prSet presAssocID="{D9CE9CC4-BA26-4E11-B3F0-B6FFA5120290}" presName="Accent10" presStyleCnt="0"/>
      <dgm:spPr/>
    </dgm:pt>
    <dgm:pt modelId="{9852BE80-1E58-4E81-BF8A-E0BB213E8B94}" type="pres">
      <dgm:prSet presAssocID="{D9CE9CC4-BA26-4E11-B3F0-B6FFA5120290}" presName="AccentHold2" presStyleLbl="node1" presStyleIdx="11" presStyleCnt="15"/>
      <dgm:spPr/>
    </dgm:pt>
    <dgm:pt modelId="{14D37C34-B438-48B5-8C9C-D93F7EE6BB32}" type="pres">
      <dgm:prSet presAssocID="{D9CE9CC4-BA26-4E11-B3F0-B6FFA5120290}" presName="Accent11" presStyleCnt="0"/>
      <dgm:spPr/>
    </dgm:pt>
    <dgm:pt modelId="{58E585AA-CFC6-4646-A0B8-F05AB78A607B}" type="pres">
      <dgm:prSet presAssocID="{D9CE9CC4-BA26-4E11-B3F0-B6FFA5120290}" presName="AccentHold3" presStyleLbl="node1" presStyleIdx="12" presStyleCnt="15"/>
      <dgm:spPr/>
    </dgm:pt>
    <dgm:pt modelId="{62753A2B-BDB2-4D29-BC45-F720FD4B400E}" type="pres">
      <dgm:prSet presAssocID="{6AC4A0AF-E978-4D8B-9B68-B8B6B0E41F3B}" presName="Child3" presStyleLbl="node1" presStyleIdx="13" presStyleCnt="15" custScaleX="105043" custScaleY="106248" custLinFactX="-23908" custLinFactNeighborX="-100000">
        <dgm:presLayoutVars>
          <dgm:chMax val="0"/>
          <dgm:chPref val="0"/>
        </dgm:presLayoutVars>
      </dgm:prSet>
      <dgm:spPr/>
    </dgm:pt>
    <dgm:pt modelId="{850C005C-5C25-4CA7-AE23-E3F465B0E1F7}" type="pres">
      <dgm:prSet presAssocID="{6AC4A0AF-E978-4D8B-9B68-B8B6B0E41F3B}" presName="Accent12" presStyleCnt="0"/>
      <dgm:spPr/>
    </dgm:pt>
    <dgm:pt modelId="{6D4EFB72-8BB7-4770-B3C9-51D6572255E6}" type="pres">
      <dgm:prSet presAssocID="{6AC4A0AF-E978-4D8B-9B68-B8B6B0E41F3B}" presName="AccentHold1" presStyleLbl="node1" presStyleIdx="14" presStyleCnt="15"/>
      <dgm:spPr/>
    </dgm:pt>
  </dgm:ptLst>
  <dgm:cxnLst>
    <dgm:cxn modelId="{FB6CB303-8767-40AE-9168-97ECC1F6C487}" srcId="{C19FDBFE-9200-43A4-8938-91D630BC02B4}" destId="{116511A5-8900-4DDB-8660-3E340FA17310}" srcOrd="0" destOrd="0" parTransId="{82DFD389-B392-4C03-94BA-7AA3BF6B17FB}" sibTransId="{CFBCD197-3423-4696-8EE9-12DC46A00342}"/>
    <dgm:cxn modelId="{2FDA0E32-52B8-4609-9E7B-7FDCBCB67160}" srcId="{116511A5-8900-4DDB-8660-3E340FA17310}" destId="{02E39018-0AF4-4C9E-8EAB-960449AFA48C}" srcOrd="0" destOrd="0" parTransId="{5FDDFDDF-6BB2-405D-89AD-5C880382495B}" sibTransId="{BD607672-7D9C-42CC-8995-2C2D87617358}"/>
    <dgm:cxn modelId="{14110B64-6D0A-4DC1-9559-23527D8C8115}" type="presOf" srcId="{D9CE9CC4-BA26-4E11-B3F0-B6FFA5120290}" destId="{C67C80DE-5904-4FE9-9A5F-3F33A95F4D92}" srcOrd="0" destOrd="0" presId="urn:microsoft.com/office/officeart/2009/3/layout/CircleRelationship"/>
    <dgm:cxn modelId="{DDF47A47-03FC-48F5-822A-E5C27DA19342}" type="presOf" srcId="{6AC4A0AF-E978-4D8B-9B68-B8B6B0E41F3B}" destId="{62753A2B-BDB2-4D29-BC45-F720FD4B400E}" srcOrd="0" destOrd="0" presId="urn:microsoft.com/office/officeart/2009/3/layout/CircleRelationship"/>
    <dgm:cxn modelId="{A1879247-51D3-4519-8E93-369EE71B4E74}" srcId="{116511A5-8900-4DDB-8660-3E340FA17310}" destId="{6AC4A0AF-E978-4D8B-9B68-B8B6B0E41F3B}" srcOrd="2" destOrd="0" parTransId="{F74A7799-6C8D-42DB-9C5D-1A211C3D6001}" sibTransId="{2A2505BD-362E-4A32-8763-A50F5D8023A8}"/>
    <dgm:cxn modelId="{D9D9A44D-1D63-4007-8632-255EE28201FC}" type="presOf" srcId="{C19FDBFE-9200-43A4-8938-91D630BC02B4}" destId="{2C786CE5-F013-4D3B-9347-A4C3D82B0A5C}" srcOrd="0" destOrd="0" presId="urn:microsoft.com/office/officeart/2009/3/layout/CircleRelationship"/>
    <dgm:cxn modelId="{46BEA582-826C-455A-94C8-BA3198A8F3DF}" type="presOf" srcId="{116511A5-8900-4DDB-8660-3E340FA17310}" destId="{5C678B4D-3146-4B90-ACAD-E97A8065ABB4}" srcOrd="0" destOrd="0" presId="urn:microsoft.com/office/officeart/2009/3/layout/CircleRelationship"/>
    <dgm:cxn modelId="{451FB4B0-0010-48CC-BF01-DFD7444FF54A}" srcId="{116511A5-8900-4DDB-8660-3E340FA17310}" destId="{D9CE9CC4-BA26-4E11-B3F0-B6FFA5120290}" srcOrd="1" destOrd="0" parTransId="{5AD8C509-CB4A-438C-A11E-384E693CF9BE}" sibTransId="{7AACF4B4-E0E2-48AE-8DFC-E4D25F6E6E68}"/>
    <dgm:cxn modelId="{820881D9-ABC1-42D8-A033-6896F199DC2B}" type="presOf" srcId="{02E39018-0AF4-4C9E-8EAB-960449AFA48C}" destId="{B6F8006E-4B09-4910-B665-114195923702}" srcOrd="0" destOrd="0" presId="urn:microsoft.com/office/officeart/2009/3/layout/CircleRelationship"/>
    <dgm:cxn modelId="{2933A5BD-6A07-4CDE-B3B3-D0BE6C277051}" type="presParOf" srcId="{2C786CE5-F013-4D3B-9347-A4C3D82B0A5C}" destId="{5C678B4D-3146-4B90-ACAD-E97A8065ABB4}" srcOrd="0" destOrd="0" presId="urn:microsoft.com/office/officeart/2009/3/layout/CircleRelationship"/>
    <dgm:cxn modelId="{EFDD87CE-F77F-424F-9DFA-2EB894521394}" type="presParOf" srcId="{2C786CE5-F013-4D3B-9347-A4C3D82B0A5C}" destId="{F2A3C921-18FC-4E69-BE8E-22829321863C}" srcOrd="1" destOrd="0" presId="urn:microsoft.com/office/officeart/2009/3/layout/CircleRelationship"/>
    <dgm:cxn modelId="{59C38356-3449-4F6A-A3D6-060DBCDB77AE}" type="presParOf" srcId="{2C786CE5-F013-4D3B-9347-A4C3D82B0A5C}" destId="{D5CA3A92-ACF1-44FB-8934-E55885F372A1}" srcOrd="2" destOrd="0" presId="urn:microsoft.com/office/officeart/2009/3/layout/CircleRelationship"/>
    <dgm:cxn modelId="{72F2F23A-1D2E-411C-8EA5-70BF0DE0D5DB}" type="presParOf" srcId="{2C786CE5-F013-4D3B-9347-A4C3D82B0A5C}" destId="{7B1FFDB7-1BE3-4A24-A313-AD457BBFDB71}" srcOrd="3" destOrd="0" presId="urn:microsoft.com/office/officeart/2009/3/layout/CircleRelationship"/>
    <dgm:cxn modelId="{0C34B8A0-A46E-4C64-8ED8-C6DF869790C4}" type="presParOf" srcId="{2C786CE5-F013-4D3B-9347-A4C3D82B0A5C}" destId="{7E5CFC01-BA64-4460-B1E9-999D53636B0B}" srcOrd="4" destOrd="0" presId="urn:microsoft.com/office/officeart/2009/3/layout/CircleRelationship"/>
    <dgm:cxn modelId="{89B770E2-5815-4CA0-82CF-0D2C5F3EA113}" type="presParOf" srcId="{2C786CE5-F013-4D3B-9347-A4C3D82B0A5C}" destId="{6918C42D-7C13-4FDB-9465-8E2D74BB6E59}" srcOrd="5" destOrd="0" presId="urn:microsoft.com/office/officeart/2009/3/layout/CircleRelationship"/>
    <dgm:cxn modelId="{A967173C-BC34-43BD-9B64-AE0977FC2BC7}" type="presParOf" srcId="{2C786CE5-F013-4D3B-9347-A4C3D82B0A5C}" destId="{BBED81BA-BE39-4D63-BDDD-068E8AF0ECEB}" srcOrd="6" destOrd="0" presId="urn:microsoft.com/office/officeart/2009/3/layout/CircleRelationship"/>
    <dgm:cxn modelId="{B061C5DA-B71F-4364-AFB1-0FF11C791157}" type="presParOf" srcId="{2C786CE5-F013-4D3B-9347-A4C3D82B0A5C}" destId="{B6F8006E-4B09-4910-B665-114195923702}" srcOrd="7" destOrd="0" presId="urn:microsoft.com/office/officeart/2009/3/layout/CircleRelationship"/>
    <dgm:cxn modelId="{F4F878FC-B8CC-47A5-AEF3-7C43661DC7FF}" type="presParOf" srcId="{2C786CE5-F013-4D3B-9347-A4C3D82B0A5C}" destId="{A8BC5D65-224C-425D-B60F-8C5418EF8E65}" srcOrd="8" destOrd="0" presId="urn:microsoft.com/office/officeart/2009/3/layout/CircleRelationship"/>
    <dgm:cxn modelId="{D0203D46-751A-444E-9433-3BCF6AEB6AAC}" type="presParOf" srcId="{A8BC5D65-224C-425D-B60F-8C5418EF8E65}" destId="{BB7E33A1-3A0E-4CA0-8A14-22F812F2DC88}" srcOrd="0" destOrd="0" presId="urn:microsoft.com/office/officeart/2009/3/layout/CircleRelationship"/>
    <dgm:cxn modelId="{E224DFC2-A3A1-49C7-9A6B-A9BCC8EEC414}" type="presParOf" srcId="{2C786CE5-F013-4D3B-9347-A4C3D82B0A5C}" destId="{D25B3AB0-C216-428E-910D-09EB6927C42D}" srcOrd="9" destOrd="0" presId="urn:microsoft.com/office/officeart/2009/3/layout/CircleRelationship"/>
    <dgm:cxn modelId="{34CA0910-7495-421E-9B86-9742A84A9F1D}" type="presParOf" srcId="{D25B3AB0-C216-428E-910D-09EB6927C42D}" destId="{60B8B141-B8D8-4DF8-9937-33FA1BD39FB3}" srcOrd="0" destOrd="0" presId="urn:microsoft.com/office/officeart/2009/3/layout/CircleRelationship"/>
    <dgm:cxn modelId="{34C42F01-BB02-4997-9728-D5928DCACD62}" type="presParOf" srcId="{2C786CE5-F013-4D3B-9347-A4C3D82B0A5C}" destId="{C67C80DE-5904-4FE9-9A5F-3F33A95F4D92}" srcOrd="10" destOrd="0" presId="urn:microsoft.com/office/officeart/2009/3/layout/CircleRelationship"/>
    <dgm:cxn modelId="{AC240D0B-C7E6-4863-AE2A-C985ABC0686F}" type="presParOf" srcId="{2C786CE5-F013-4D3B-9347-A4C3D82B0A5C}" destId="{1A2FBA86-C32D-4E4C-B446-88CB79E48F10}" srcOrd="11" destOrd="0" presId="urn:microsoft.com/office/officeart/2009/3/layout/CircleRelationship"/>
    <dgm:cxn modelId="{E5E54106-40F5-4D9C-9E5F-D923F0AF09F6}" type="presParOf" srcId="{1A2FBA86-C32D-4E4C-B446-88CB79E48F10}" destId="{214A9C75-A8BC-452E-B48C-12C359666FFF}" srcOrd="0" destOrd="0" presId="urn:microsoft.com/office/officeart/2009/3/layout/CircleRelationship"/>
    <dgm:cxn modelId="{CD436CA8-6230-4B71-9354-E5D3AD37F9D8}" type="presParOf" srcId="{2C786CE5-F013-4D3B-9347-A4C3D82B0A5C}" destId="{316AC7D6-4731-42D8-8AFA-3791A7EB9C8E}" srcOrd="12" destOrd="0" presId="urn:microsoft.com/office/officeart/2009/3/layout/CircleRelationship"/>
    <dgm:cxn modelId="{AC9AEBBD-E3E5-47EF-8D09-D0FDC22726E0}" type="presParOf" srcId="{316AC7D6-4731-42D8-8AFA-3791A7EB9C8E}" destId="{9852BE80-1E58-4E81-BF8A-E0BB213E8B94}" srcOrd="0" destOrd="0" presId="urn:microsoft.com/office/officeart/2009/3/layout/CircleRelationship"/>
    <dgm:cxn modelId="{31398389-346C-4423-9760-3D690BE28518}" type="presParOf" srcId="{2C786CE5-F013-4D3B-9347-A4C3D82B0A5C}" destId="{14D37C34-B438-48B5-8C9C-D93F7EE6BB32}" srcOrd="13" destOrd="0" presId="urn:microsoft.com/office/officeart/2009/3/layout/CircleRelationship"/>
    <dgm:cxn modelId="{6FE7EDC0-717E-4627-9191-00CE142A3047}" type="presParOf" srcId="{14D37C34-B438-48B5-8C9C-D93F7EE6BB32}" destId="{58E585AA-CFC6-4646-A0B8-F05AB78A607B}" srcOrd="0" destOrd="0" presId="urn:microsoft.com/office/officeart/2009/3/layout/CircleRelationship"/>
    <dgm:cxn modelId="{45AB4989-C040-4A69-AFD5-F3F9B95C711B}" type="presParOf" srcId="{2C786CE5-F013-4D3B-9347-A4C3D82B0A5C}" destId="{62753A2B-BDB2-4D29-BC45-F720FD4B400E}" srcOrd="14" destOrd="0" presId="urn:microsoft.com/office/officeart/2009/3/layout/CircleRelationship"/>
    <dgm:cxn modelId="{83DE3DAF-F9A8-4AE9-A78D-46CF7E3ACCD5}" type="presParOf" srcId="{2C786CE5-F013-4D3B-9347-A4C3D82B0A5C}" destId="{850C005C-5C25-4CA7-AE23-E3F465B0E1F7}" srcOrd="15" destOrd="0" presId="urn:microsoft.com/office/officeart/2009/3/layout/CircleRelationship"/>
    <dgm:cxn modelId="{7D0474D6-F03D-440F-B6C2-201F2BEF6E10}" type="presParOf" srcId="{850C005C-5C25-4CA7-AE23-E3F465B0E1F7}" destId="{6D4EFB72-8BB7-4770-B3C9-51D6572255E6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82031-669E-468F-AECF-0D0C7CA546B1}">
      <dsp:nvSpPr>
        <dsp:cNvPr id="0" name=""/>
        <dsp:cNvSpPr/>
      </dsp:nvSpPr>
      <dsp:spPr>
        <a:xfrm>
          <a:off x="520647" y="403073"/>
          <a:ext cx="3192751" cy="3192751"/>
        </a:xfrm>
        <a:prstGeom prst="circularArrow">
          <a:avLst>
            <a:gd name="adj1" fmla="val 4668"/>
            <a:gd name="adj2" fmla="val 272909"/>
            <a:gd name="adj3" fmla="val 13841913"/>
            <a:gd name="adj4" fmla="val 17380966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DFC3A-C44B-45CA-9277-B6C4B6528E19}">
      <dsp:nvSpPr>
        <dsp:cNvPr id="0" name=""/>
        <dsp:cNvSpPr/>
      </dsp:nvSpPr>
      <dsp:spPr>
        <a:xfrm>
          <a:off x="1357156" y="265960"/>
          <a:ext cx="1519732" cy="1010055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1000 TEP</a:t>
          </a:r>
        </a:p>
      </dsp:txBody>
      <dsp:txXfrm>
        <a:off x="1406463" y="315267"/>
        <a:ext cx="1421118" cy="911441"/>
      </dsp:txXfrm>
    </dsp:sp>
    <dsp:sp modelId="{4FD9C2FD-C6F4-45EF-8175-00DDB61A31E4}">
      <dsp:nvSpPr>
        <dsp:cNvPr id="0" name=""/>
        <dsp:cNvSpPr/>
      </dsp:nvSpPr>
      <dsp:spPr>
        <a:xfrm>
          <a:off x="2293819" y="1432591"/>
          <a:ext cx="1939226" cy="969613"/>
        </a:xfrm>
        <a:prstGeom prst="roundRect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YAKŞLAŞIK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1.200.000 Sm3</a:t>
          </a:r>
        </a:p>
      </dsp:txBody>
      <dsp:txXfrm>
        <a:off x="2341152" y="1479924"/>
        <a:ext cx="1844560" cy="874947"/>
      </dsp:txXfrm>
    </dsp:sp>
    <dsp:sp modelId="{BE06316B-91F1-4B76-8452-BE06DFFC1406}">
      <dsp:nvSpPr>
        <dsp:cNvPr id="0" name=""/>
        <dsp:cNvSpPr/>
      </dsp:nvSpPr>
      <dsp:spPr>
        <a:xfrm>
          <a:off x="980704" y="2579001"/>
          <a:ext cx="2272637" cy="969613"/>
        </a:xfrm>
        <a:prstGeom prst="roundRect">
          <a:avLst/>
        </a:prstGeom>
        <a:solidFill>
          <a:srgbClr val="7030A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YAKLAŞIK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700.000 Sm3 + 5 </a:t>
          </a:r>
          <a:r>
            <a:rPr lang="tr-TR" sz="1700" kern="1200" dirty="0" err="1"/>
            <a:t>MkW</a:t>
          </a:r>
          <a:endParaRPr lang="tr-TR" sz="1700" kern="1200" dirty="0"/>
        </a:p>
      </dsp:txBody>
      <dsp:txXfrm>
        <a:off x="1028037" y="2626334"/>
        <a:ext cx="2177971" cy="874947"/>
      </dsp:txXfrm>
    </dsp:sp>
    <dsp:sp modelId="{09B7CDCF-0AE1-4814-BD35-C7098283DC72}">
      <dsp:nvSpPr>
        <dsp:cNvPr id="0" name=""/>
        <dsp:cNvSpPr/>
      </dsp:nvSpPr>
      <dsp:spPr>
        <a:xfrm>
          <a:off x="1000" y="1432591"/>
          <a:ext cx="1939226" cy="969613"/>
        </a:xfrm>
        <a:prstGeom prst="roundRect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YAKLAŞIK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kern="1200" dirty="0"/>
            <a:t>12.000.000 kW</a:t>
          </a:r>
        </a:p>
      </dsp:txBody>
      <dsp:txXfrm>
        <a:off x="48333" y="1479924"/>
        <a:ext cx="1844560" cy="874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F8FDE-F9F6-4174-A7C1-1FAD33C177F4}">
      <dsp:nvSpPr>
        <dsp:cNvPr id="0" name=""/>
        <dsp:cNvSpPr/>
      </dsp:nvSpPr>
      <dsp:spPr>
        <a:xfrm>
          <a:off x="2144" y="37354"/>
          <a:ext cx="1875521" cy="18755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216" tIns="24130" rIns="10321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ENERJİ YÖNETİCİSİ</a:t>
          </a:r>
        </a:p>
      </dsp:txBody>
      <dsp:txXfrm>
        <a:off x="276808" y="312018"/>
        <a:ext cx="1326193" cy="1326193"/>
      </dsp:txXfrm>
    </dsp:sp>
    <dsp:sp modelId="{BBA15780-72F3-4D72-993B-33F77DAFB313}">
      <dsp:nvSpPr>
        <dsp:cNvPr id="0" name=""/>
        <dsp:cNvSpPr/>
      </dsp:nvSpPr>
      <dsp:spPr>
        <a:xfrm>
          <a:off x="1502561" y="37354"/>
          <a:ext cx="1875521" cy="18755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216" tIns="24130" rIns="10321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ENERJİ ETÜT</a:t>
          </a:r>
        </a:p>
      </dsp:txBody>
      <dsp:txXfrm>
        <a:off x="1777225" y="312018"/>
        <a:ext cx="1326193" cy="1326193"/>
      </dsp:txXfrm>
    </dsp:sp>
    <dsp:sp modelId="{1D63B2A3-099A-4459-A59F-69B3178D0DB4}">
      <dsp:nvSpPr>
        <dsp:cNvPr id="0" name=""/>
        <dsp:cNvSpPr/>
      </dsp:nvSpPr>
      <dsp:spPr>
        <a:xfrm>
          <a:off x="3002978" y="37354"/>
          <a:ext cx="1875521" cy="187552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216" tIns="24130" rIns="10321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/>
            <a:t>ISO 50001</a:t>
          </a:r>
        </a:p>
      </dsp:txBody>
      <dsp:txXfrm>
        <a:off x="3277642" y="312018"/>
        <a:ext cx="1326193" cy="13261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F8FDE-F9F6-4174-A7C1-1FAD33C177F4}">
      <dsp:nvSpPr>
        <dsp:cNvPr id="0" name=""/>
        <dsp:cNvSpPr/>
      </dsp:nvSpPr>
      <dsp:spPr>
        <a:xfrm>
          <a:off x="2571" y="453156"/>
          <a:ext cx="2248394" cy="22483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3737" tIns="29210" rIns="12373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ENERJİ YÖNETİCİSİ</a:t>
          </a:r>
        </a:p>
      </dsp:txBody>
      <dsp:txXfrm>
        <a:off x="331841" y="782426"/>
        <a:ext cx="1589854" cy="1589854"/>
      </dsp:txXfrm>
    </dsp:sp>
    <dsp:sp modelId="{BBA15780-72F3-4D72-993B-33F77DAFB313}">
      <dsp:nvSpPr>
        <dsp:cNvPr id="0" name=""/>
        <dsp:cNvSpPr/>
      </dsp:nvSpPr>
      <dsp:spPr>
        <a:xfrm>
          <a:off x="1801286" y="453156"/>
          <a:ext cx="2248394" cy="22483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3737" tIns="29210" rIns="12373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ENERJİ ETÜT</a:t>
          </a:r>
        </a:p>
      </dsp:txBody>
      <dsp:txXfrm>
        <a:off x="2130556" y="782426"/>
        <a:ext cx="1589854" cy="1589854"/>
      </dsp:txXfrm>
    </dsp:sp>
    <dsp:sp modelId="{1D63B2A3-099A-4459-A59F-69B3178D0DB4}">
      <dsp:nvSpPr>
        <dsp:cNvPr id="0" name=""/>
        <dsp:cNvSpPr/>
      </dsp:nvSpPr>
      <dsp:spPr>
        <a:xfrm>
          <a:off x="3600002" y="453156"/>
          <a:ext cx="2248394" cy="22483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3737" tIns="29210" rIns="12373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/>
            <a:t>ISO 50001</a:t>
          </a:r>
        </a:p>
      </dsp:txBody>
      <dsp:txXfrm>
        <a:off x="3929272" y="782426"/>
        <a:ext cx="1589854" cy="15898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0D678-9474-4405-B290-AB82793078DF}">
      <dsp:nvSpPr>
        <dsp:cNvPr id="0" name=""/>
        <dsp:cNvSpPr/>
      </dsp:nvSpPr>
      <dsp:spPr>
        <a:xfrm>
          <a:off x="5101549" y="2153094"/>
          <a:ext cx="1571499" cy="1571499"/>
        </a:xfrm>
        <a:prstGeom prst="round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1" kern="1200" dirty="0">
              <a:solidFill>
                <a:srgbClr val="FF0000"/>
              </a:solidFill>
            </a:rPr>
            <a:t>ENERJİ YÖNETİM BİRİMİ KURULUR</a:t>
          </a:r>
        </a:p>
      </dsp:txBody>
      <dsp:txXfrm>
        <a:off x="5178263" y="2229808"/>
        <a:ext cx="1418071" cy="1418071"/>
      </dsp:txXfrm>
    </dsp:sp>
    <dsp:sp modelId="{108ECAB5-95C9-48E0-A0B7-13B7C47034F6}">
      <dsp:nvSpPr>
        <dsp:cNvPr id="0" name=""/>
        <dsp:cNvSpPr/>
      </dsp:nvSpPr>
      <dsp:spPr>
        <a:xfrm rot="16167636">
          <a:off x="5587944" y="1863873"/>
          <a:ext cx="5784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468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655A4-C6EF-4F08-A043-AAA8425B9110}">
      <dsp:nvSpPr>
        <dsp:cNvPr id="0" name=""/>
        <dsp:cNvSpPr/>
      </dsp:nvSpPr>
      <dsp:spPr>
        <a:xfrm>
          <a:off x="4350638" y="248086"/>
          <a:ext cx="3035145" cy="1326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>
              <a:solidFill>
                <a:schemeClr val="tx1"/>
              </a:solidFill>
            </a:rPr>
            <a:t>Son üç yılın ortalama enerji tüketimi 50.000 TEP ve üzeri olan endüstriyel işletmelerde</a:t>
          </a:r>
        </a:p>
      </dsp:txBody>
      <dsp:txXfrm>
        <a:off x="4415396" y="312844"/>
        <a:ext cx="2905629" cy="1197049"/>
      </dsp:txXfrm>
    </dsp:sp>
    <dsp:sp modelId="{BFEC943A-262B-4EEA-A5B8-3E41B0881524}">
      <dsp:nvSpPr>
        <dsp:cNvPr id="0" name=""/>
        <dsp:cNvSpPr/>
      </dsp:nvSpPr>
      <dsp:spPr>
        <a:xfrm rot="1024668">
          <a:off x="6670517" y="3197099"/>
          <a:ext cx="1148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823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4C13E-366B-402D-9DE1-43896D4FDADA}">
      <dsp:nvSpPr>
        <dsp:cNvPr id="0" name=""/>
        <dsp:cNvSpPr/>
      </dsp:nvSpPr>
      <dsp:spPr>
        <a:xfrm>
          <a:off x="6782810" y="2743674"/>
          <a:ext cx="4953601" cy="24623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>
              <a:solidFill>
                <a:schemeClr val="tx1"/>
              </a:solidFill>
            </a:rPr>
            <a:t>Yıllık toplam enerji tüketimi bin </a:t>
          </a:r>
          <a:r>
            <a:rPr lang="tr-TR" sz="2400" kern="1200" dirty="0" err="1">
              <a:solidFill>
                <a:schemeClr val="tx1"/>
              </a:solidFill>
            </a:rPr>
            <a:t>TEP’ten</a:t>
          </a:r>
          <a:r>
            <a:rPr lang="tr-TR" sz="2400" kern="1200" dirty="0">
              <a:solidFill>
                <a:schemeClr val="tx1"/>
              </a:solidFill>
            </a:rPr>
            <a:t> az olan endüstriyel işletmelerde, </a:t>
          </a:r>
          <a:r>
            <a:rPr lang="tr-TR" sz="2400" b="1" kern="1200" dirty="0">
              <a:solidFill>
                <a:schemeClr val="tx1"/>
              </a:solidFill>
            </a:rPr>
            <a:t>bölgesinde faal durumda en az elli işletme bulunan organize sanayi bölgelerinde </a:t>
          </a:r>
          <a:r>
            <a:rPr lang="tr-TR" sz="2400" kern="1200" dirty="0">
              <a:solidFill>
                <a:schemeClr val="tx1"/>
              </a:solidFill>
            </a:rPr>
            <a:t>enerji yönetim birimi kurulur.</a:t>
          </a:r>
        </a:p>
      </dsp:txBody>
      <dsp:txXfrm>
        <a:off x="6903014" y="2863878"/>
        <a:ext cx="4713193" cy="2221989"/>
      </dsp:txXfrm>
    </dsp:sp>
    <dsp:sp modelId="{82C2CDEC-C20F-4C97-A48C-7E1C5E9D8175}">
      <dsp:nvSpPr>
        <dsp:cNvPr id="0" name=""/>
        <dsp:cNvSpPr/>
      </dsp:nvSpPr>
      <dsp:spPr>
        <a:xfrm rot="9795240">
          <a:off x="4998900" y="3190377"/>
          <a:ext cx="1048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872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3C59-723E-4EC2-B33C-905736885652}">
      <dsp:nvSpPr>
        <dsp:cNvPr id="0" name=""/>
        <dsp:cNvSpPr/>
      </dsp:nvSpPr>
      <dsp:spPr>
        <a:xfrm>
          <a:off x="48132" y="2720186"/>
          <a:ext cx="4952991" cy="24609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900" kern="1200" dirty="0">
              <a:solidFill>
                <a:schemeClr val="tx1"/>
              </a:solidFill>
            </a:rPr>
            <a:t>Kamuda enerji yönetimi hizmetlerinin daha etkin yürütülebilmesi ve enerji yöneticisi görevlendirmekle yükümlü olan kamu kurum ve kuruluşları ile gerekli koordinasyonun sağlanması için </a:t>
          </a:r>
          <a:r>
            <a:rPr lang="tr-TR" sz="1900" b="1" kern="1200" dirty="0">
              <a:solidFill>
                <a:schemeClr val="tx1"/>
              </a:solidFill>
            </a:rPr>
            <a:t>valilikler bünyesinde</a:t>
          </a:r>
          <a:r>
            <a:rPr lang="tr-TR" sz="1900" kern="1200" dirty="0">
              <a:solidFill>
                <a:schemeClr val="tx1"/>
              </a:solidFill>
            </a:rPr>
            <a:t> yer alan enerji yönetim birimleri  Bakanlıkla koordinasyonlu olarak çalışmalarını yürütür. </a:t>
          </a:r>
        </a:p>
      </dsp:txBody>
      <dsp:txXfrm>
        <a:off x="168263" y="2840317"/>
        <a:ext cx="4712729" cy="22206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1D9D4-AB8C-4815-80EA-978F5BB453A3}">
      <dsp:nvSpPr>
        <dsp:cNvPr id="0" name=""/>
        <dsp:cNvSpPr/>
      </dsp:nvSpPr>
      <dsp:spPr>
        <a:xfrm>
          <a:off x="11793" y="1545948"/>
          <a:ext cx="1668235" cy="83411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Sera Gazı Emisyonları</a:t>
          </a:r>
        </a:p>
      </dsp:txBody>
      <dsp:txXfrm>
        <a:off x="36223" y="1570378"/>
        <a:ext cx="1619375" cy="785257"/>
      </dsp:txXfrm>
    </dsp:sp>
    <dsp:sp modelId="{5C0E3713-1C25-4221-A67F-5C3C54AF5FFF}">
      <dsp:nvSpPr>
        <dsp:cNvPr id="0" name=""/>
        <dsp:cNvSpPr/>
      </dsp:nvSpPr>
      <dsp:spPr>
        <a:xfrm rot="17747540">
          <a:off x="1246865" y="1259484"/>
          <a:ext cx="153361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533619" y="131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975334" y="1234248"/>
        <a:ext cx="76680" cy="76680"/>
      </dsp:txXfrm>
    </dsp:sp>
    <dsp:sp modelId="{81725F1C-4255-4C51-86B8-FB37E1ED1ED8}">
      <dsp:nvSpPr>
        <dsp:cNvPr id="0" name=""/>
        <dsp:cNvSpPr/>
      </dsp:nvSpPr>
      <dsp:spPr>
        <a:xfrm>
          <a:off x="2347322" y="165112"/>
          <a:ext cx="1668235" cy="834117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Doğrudan</a:t>
          </a:r>
        </a:p>
      </dsp:txBody>
      <dsp:txXfrm>
        <a:off x="2371752" y="189542"/>
        <a:ext cx="1619375" cy="785257"/>
      </dsp:txXfrm>
    </dsp:sp>
    <dsp:sp modelId="{8B9A9003-9D54-48BE-8CE2-ED78CC51FE9D}">
      <dsp:nvSpPr>
        <dsp:cNvPr id="0" name=""/>
        <dsp:cNvSpPr/>
      </dsp:nvSpPr>
      <dsp:spPr>
        <a:xfrm>
          <a:off x="4015557" y="569066"/>
          <a:ext cx="667294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667294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32522" y="565489"/>
        <a:ext cx="33364" cy="33364"/>
      </dsp:txXfrm>
    </dsp:sp>
    <dsp:sp modelId="{BB997FB4-D5D3-43A8-B1D9-2A9CE54DFDDF}">
      <dsp:nvSpPr>
        <dsp:cNvPr id="0" name=""/>
        <dsp:cNvSpPr/>
      </dsp:nvSpPr>
      <dsp:spPr>
        <a:xfrm>
          <a:off x="4682851" y="165112"/>
          <a:ext cx="4494759" cy="834117"/>
        </a:xfrm>
        <a:prstGeom prst="roundRect">
          <a:avLst>
            <a:gd name="adj" fmla="val 10000"/>
          </a:avLst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ISITICILAR, JENERATÖR, ENDÜSTRİYEL SÜREÇLERDE YAKMA, ARAZİ KULLANIMI-HAYVANCILIK, HAREKETLİ ARAÇ…</a:t>
          </a:r>
        </a:p>
      </dsp:txBody>
      <dsp:txXfrm>
        <a:off x="4707281" y="189542"/>
        <a:ext cx="4445899" cy="785257"/>
      </dsp:txXfrm>
    </dsp:sp>
    <dsp:sp modelId="{1CA3F4FF-97A9-49EA-B846-92C93824D9F6}">
      <dsp:nvSpPr>
        <dsp:cNvPr id="0" name=""/>
        <dsp:cNvSpPr/>
      </dsp:nvSpPr>
      <dsp:spPr>
        <a:xfrm rot="3852460">
          <a:off x="1246865" y="2640320"/>
          <a:ext cx="153361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533619" y="131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1975334" y="2615084"/>
        <a:ext cx="76680" cy="76680"/>
      </dsp:txXfrm>
    </dsp:sp>
    <dsp:sp modelId="{87BF8F2C-1592-45E0-97C9-908B83001F13}">
      <dsp:nvSpPr>
        <dsp:cNvPr id="0" name=""/>
        <dsp:cNvSpPr/>
      </dsp:nvSpPr>
      <dsp:spPr>
        <a:xfrm>
          <a:off x="2347322" y="2926784"/>
          <a:ext cx="1668235" cy="834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Dolaylı</a:t>
          </a:r>
        </a:p>
      </dsp:txBody>
      <dsp:txXfrm>
        <a:off x="2371752" y="2951214"/>
        <a:ext cx="1619375" cy="785257"/>
      </dsp:txXfrm>
    </dsp:sp>
    <dsp:sp modelId="{121D32D6-EA47-4402-B80E-B42E87EC1536}">
      <dsp:nvSpPr>
        <dsp:cNvPr id="0" name=""/>
        <dsp:cNvSpPr/>
      </dsp:nvSpPr>
      <dsp:spPr>
        <a:xfrm rot="17418927">
          <a:off x="3388207" y="2429520"/>
          <a:ext cx="1921993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921993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00" kern="1200"/>
        </a:p>
      </dsp:txBody>
      <dsp:txXfrm>
        <a:off x="4301154" y="2394575"/>
        <a:ext cx="96099" cy="96099"/>
      </dsp:txXfrm>
    </dsp:sp>
    <dsp:sp modelId="{4F923D9F-5745-40AE-AD1B-97E9E58F9F09}">
      <dsp:nvSpPr>
        <dsp:cNvPr id="0" name=""/>
        <dsp:cNvSpPr/>
      </dsp:nvSpPr>
      <dsp:spPr>
        <a:xfrm>
          <a:off x="4682851" y="1124348"/>
          <a:ext cx="4494759" cy="834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İthal Edilen Enerji Kaynaklı (ELEKTRİK, İTHAL EDİLEN BUHAR, SOĞUK SU HAVA VARSA VB.)</a:t>
          </a:r>
        </a:p>
      </dsp:txBody>
      <dsp:txXfrm>
        <a:off x="4707281" y="1148778"/>
        <a:ext cx="4445899" cy="785257"/>
      </dsp:txXfrm>
    </dsp:sp>
    <dsp:sp modelId="{406BBF3E-2008-46BF-9803-7A44DBB23D07}">
      <dsp:nvSpPr>
        <dsp:cNvPr id="0" name=""/>
        <dsp:cNvSpPr/>
      </dsp:nvSpPr>
      <dsp:spPr>
        <a:xfrm rot="18501447">
          <a:off x="3811554" y="2909137"/>
          <a:ext cx="1075299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075299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22322" y="2895360"/>
        <a:ext cx="53764" cy="53764"/>
      </dsp:txXfrm>
    </dsp:sp>
    <dsp:sp modelId="{D3B35B28-4CCB-4690-AB32-5C6E17405FAC}">
      <dsp:nvSpPr>
        <dsp:cNvPr id="0" name=""/>
        <dsp:cNvSpPr/>
      </dsp:nvSpPr>
      <dsp:spPr>
        <a:xfrm>
          <a:off x="4682851" y="2083583"/>
          <a:ext cx="4494759" cy="834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/>
            <a:t>Ulaşım Kaynaklı (DEMİRYOLU, DENİZ, HAVA VE KARAYOLU TAŞIMACILIKLARI – MÜŞTERİ ZİYARET OTEL KONAKLAMA)</a:t>
          </a:r>
        </a:p>
      </dsp:txBody>
      <dsp:txXfrm>
        <a:off x="4707281" y="2108013"/>
        <a:ext cx="4445899" cy="785257"/>
      </dsp:txXfrm>
    </dsp:sp>
    <dsp:sp modelId="{BDF496B9-8D33-4778-955D-EAA01DA91BD4}">
      <dsp:nvSpPr>
        <dsp:cNvPr id="0" name=""/>
        <dsp:cNvSpPr/>
      </dsp:nvSpPr>
      <dsp:spPr>
        <a:xfrm rot="591863">
          <a:off x="4010550" y="3388755"/>
          <a:ext cx="677307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677307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32271" y="3384927"/>
        <a:ext cx="33865" cy="33865"/>
      </dsp:txXfrm>
    </dsp:sp>
    <dsp:sp modelId="{47DD8670-409E-49F9-83E7-AF5F64975078}">
      <dsp:nvSpPr>
        <dsp:cNvPr id="0" name=""/>
        <dsp:cNvSpPr/>
      </dsp:nvSpPr>
      <dsp:spPr>
        <a:xfrm>
          <a:off x="4682851" y="3042818"/>
          <a:ext cx="4494759" cy="834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Kuruluş Tarafından Kullanılan Ürünlerin/Hizmetlerin üretimi/sunumu kaynaklı (ÜRÜNÜN İMALATI İLE İLİŞKİLİ SATIN ALINAN HAMMADDE/MAMUL VB. ve SERMAYE MALLARI KAYNAKLI EKİPMAN MAKİNE BİNA vb. ATIKLARIN TAŞINMASI)</a:t>
          </a:r>
        </a:p>
      </dsp:txBody>
      <dsp:txXfrm>
        <a:off x="4707281" y="3067248"/>
        <a:ext cx="4445899" cy="785257"/>
      </dsp:txXfrm>
    </dsp:sp>
    <dsp:sp modelId="{8750E0AA-A62C-47D7-954D-1FEB2BEF2686}">
      <dsp:nvSpPr>
        <dsp:cNvPr id="0" name=""/>
        <dsp:cNvSpPr/>
      </dsp:nvSpPr>
      <dsp:spPr>
        <a:xfrm rot="3490617">
          <a:off x="3716455" y="3868372"/>
          <a:ext cx="1265498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1265498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17567" y="3849840"/>
        <a:ext cx="63274" cy="63274"/>
      </dsp:txXfrm>
    </dsp:sp>
    <dsp:sp modelId="{FA167101-E3A9-4278-A35C-3AF0F8264EA9}">
      <dsp:nvSpPr>
        <dsp:cNvPr id="0" name=""/>
        <dsp:cNvSpPr/>
      </dsp:nvSpPr>
      <dsp:spPr>
        <a:xfrm>
          <a:off x="4682851" y="4002053"/>
          <a:ext cx="4494759" cy="834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Kuruluş Tarafından Üretilen Ürünlerin/Hizmetlerin üretimi/sunumu kaynaklı (ÜRÜNÜN KULLANIM SÜRECİNDE OLUŞAN, ÖRNEĞİN TV’nin TÜKETECEĞİ ELEKTRİK, KİRAYA VERDİĞİNİZ ARAÇ YAKIT TÜKETİMİ </a:t>
          </a:r>
          <a:r>
            <a:rPr lang="tr-TR" sz="1200" kern="1200" dirty="0" err="1"/>
            <a:t>vb</a:t>
          </a:r>
          <a:r>
            <a:rPr lang="tr-TR" sz="1200" kern="1200" dirty="0"/>
            <a:t>)</a:t>
          </a:r>
        </a:p>
      </dsp:txBody>
      <dsp:txXfrm>
        <a:off x="4707281" y="4026483"/>
        <a:ext cx="4445899" cy="785257"/>
      </dsp:txXfrm>
    </dsp:sp>
    <dsp:sp modelId="{E51050F7-BCFC-4F36-8EC5-F433F8AD1846}">
      <dsp:nvSpPr>
        <dsp:cNvPr id="0" name=""/>
        <dsp:cNvSpPr/>
      </dsp:nvSpPr>
      <dsp:spPr>
        <a:xfrm rot="4249260">
          <a:off x="3333600" y="4289973"/>
          <a:ext cx="2031208" cy="26209"/>
        </a:xfrm>
        <a:custGeom>
          <a:avLst/>
          <a:gdLst/>
          <a:ahLst/>
          <a:cxnLst/>
          <a:rect l="0" t="0" r="0" b="0"/>
          <a:pathLst>
            <a:path>
              <a:moveTo>
                <a:pt x="0" y="13104"/>
              </a:moveTo>
              <a:lnTo>
                <a:pt x="2031208" y="131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700" kern="1200"/>
        </a:p>
      </dsp:txBody>
      <dsp:txXfrm>
        <a:off x="4298424" y="4252298"/>
        <a:ext cx="101560" cy="101560"/>
      </dsp:txXfrm>
    </dsp:sp>
    <dsp:sp modelId="{AB534E5F-C211-4335-A49F-67218F577440}">
      <dsp:nvSpPr>
        <dsp:cNvPr id="0" name=""/>
        <dsp:cNvSpPr/>
      </dsp:nvSpPr>
      <dsp:spPr>
        <a:xfrm>
          <a:off x="4682851" y="4961288"/>
          <a:ext cx="4494759" cy="6020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Diğer (KURUMLARA ÖZGÜ EMİSYONLAR, ÖRNEĞİN BAYİLERİN ELEKTRİK TÜKETİMİ vb.)</a:t>
          </a:r>
        </a:p>
      </dsp:txBody>
      <dsp:txXfrm>
        <a:off x="4700484" y="4978921"/>
        <a:ext cx="4459493" cy="5667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78B4D-3146-4B90-ACAD-E97A8065ABB4}">
      <dsp:nvSpPr>
        <dsp:cNvPr id="0" name=""/>
        <dsp:cNvSpPr/>
      </dsp:nvSpPr>
      <dsp:spPr>
        <a:xfrm>
          <a:off x="1571883" y="760185"/>
          <a:ext cx="4411867" cy="44123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SÜRDÜRÜLEBİLİRLİK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HİZMETLERİMİZ</a:t>
          </a:r>
        </a:p>
      </dsp:txBody>
      <dsp:txXfrm>
        <a:off x="2217986" y="1406361"/>
        <a:ext cx="3119661" cy="3120011"/>
      </dsp:txXfrm>
    </dsp:sp>
    <dsp:sp modelId="{F2A3C921-18FC-4E69-BE8E-22829321863C}">
      <dsp:nvSpPr>
        <dsp:cNvPr id="0" name=""/>
        <dsp:cNvSpPr/>
      </dsp:nvSpPr>
      <dsp:spPr>
        <a:xfrm>
          <a:off x="4089589" y="559155"/>
          <a:ext cx="490509" cy="4907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CA3A92-ACF1-44FB-8934-E55885F372A1}">
      <dsp:nvSpPr>
        <dsp:cNvPr id="0" name=""/>
        <dsp:cNvSpPr/>
      </dsp:nvSpPr>
      <dsp:spPr>
        <a:xfrm>
          <a:off x="2928476" y="4844714"/>
          <a:ext cx="355664" cy="35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FFDB7-1BE3-4A24-A313-AD457BBFDB71}">
      <dsp:nvSpPr>
        <dsp:cNvPr id="0" name=""/>
        <dsp:cNvSpPr/>
      </dsp:nvSpPr>
      <dsp:spPr>
        <a:xfrm>
          <a:off x="5693189" y="2425833"/>
          <a:ext cx="1223531" cy="12074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CFC01-BA64-4460-B1E9-999D53636B0B}">
      <dsp:nvSpPr>
        <dsp:cNvPr id="0" name=""/>
        <dsp:cNvSpPr/>
      </dsp:nvSpPr>
      <dsp:spPr>
        <a:xfrm>
          <a:off x="3508698" y="4898695"/>
          <a:ext cx="984486" cy="8941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8C42D-7C13-4FDB-9465-8E2D74BB6E59}">
      <dsp:nvSpPr>
        <dsp:cNvPr id="0" name=""/>
        <dsp:cNvSpPr/>
      </dsp:nvSpPr>
      <dsp:spPr>
        <a:xfrm>
          <a:off x="2070581" y="140900"/>
          <a:ext cx="1345328" cy="1297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D81BA-BE39-4D63-BDDD-068E8AF0ECEB}">
      <dsp:nvSpPr>
        <dsp:cNvPr id="0" name=""/>
        <dsp:cNvSpPr/>
      </dsp:nvSpPr>
      <dsp:spPr>
        <a:xfrm>
          <a:off x="1908543" y="3291109"/>
          <a:ext cx="355664" cy="35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8006E-4B09-4910-B665-114195923702}">
      <dsp:nvSpPr>
        <dsp:cNvPr id="0" name=""/>
        <dsp:cNvSpPr/>
      </dsp:nvSpPr>
      <dsp:spPr>
        <a:xfrm>
          <a:off x="-42228" y="1366352"/>
          <a:ext cx="2318168" cy="21737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ENERJİ VERİMLİLİĞİ ETÜT</a:t>
          </a:r>
        </a:p>
      </dsp:txBody>
      <dsp:txXfrm>
        <a:off x="297260" y="1684689"/>
        <a:ext cx="1639192" cy="1537069"/>
      </dsp:txXfrm>
    </dsp:sp>
    <dsp:sp modelId="{BB7E33A1-3A0E-4CA0-8A14-22F812F2DC88}">
      <dsp:nvSpPr>
        <dsp:cNvPr id="0" name=""/>
        <dsp:cNvSpPr/>
      </dsp:nvSpPr>
      <dsp:spPr>
        <a:xfrm>
          <a:off x="3593650" y="1272040"/>
          <a:ext cx="490509" cy="4907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8B141-B8D8-4DF8-9937-33FA1BD39FB3}">
      <dsp:nvSpPr>
        <dsp:cNvPr id="0" name=""/>
        <dsp:cNvSpPr/>
      </dsp:nvSpPr>
      <dsp:spPr>
        <a:xfrm>
          <a:off x="1155417" y="4203835"/>
          <a:ext cx="1210669" cy="10967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C80DE-5904-4FE9-9A5F-3F33A95F4D92}">
      <dsp:nvSpPr>
        <dsp:cNvPr id="0" name=""/>
        <dsp:cNvSpPr/>
      </dsp:nvSpPr>
      <dsp:spPr>
        <a:xfrm>
          <a:off x="5115973" y="150932"/>
          <a:ext cx="1996664" cy="1812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ENERJİ YÖNETİCİLİĞİ</a:t>
          </a:r>
        </a:p>
      </dsp:txBody>
      <dsp:txXfrm>
        <a:off x="5408378" y="416330"/>
        <a:ext cx="1411854" cy="1281454"/>
      </dsp:txXfrm>
    </dsp:sp>
    <dsp:sp modelId="{214A9C75-A8BC-452E-B48C-12C359666FFF}">
      <dsp:nvSpPr>
        <dsp:cNvPr id="0" name=""/>
        <dsp:cNvSpPr/>
      </dsp:nvSpPr>
      <dsp:spPr>
        <a:xfrm>
          <a:off x="5636231" y="1950905"/>
          <a:ext cx="490509" cy="4907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2BE80-1E58-4E81-BF8A-E0BB213E8B94}">
      <dsp:nvSpPr>
        <dsp:cNvPr id="0" name=""/>
        <dsp:cNvSpPr/>
      </dsp:nvSpPr>
      <dsp:spPr>
        <a:xfrm>
          <a:off x="24336" y="4931312"/>
          <a:ext cx="355664" cy="35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585AA-CFC6-4646-A0B8-F05AB78A607B}">
      <dsp:nvSpPr>
        <dsp:cNvPr id="0" name=""/>
        <dsp:cNvSpPr/>
      </dsp:nvSpPr>
      <dsp:spPr>
        <a:xfrm>
          <a:off x="3568310" y="4425127"/>
          <a:ext cx="355664" cy="35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53A2B-BDB2-4D29-BC45-F720FD4B400E}">
      <dsp:nvSpPr>
        <dsp:cNvPr id="0" name=""/>
        <dsp:cNvSpPr/>
      </dsp:nvSpPr>
      <dsp:spPr>
        <a:xfrm>
          <a:off x="5012839" y="3756735"/>
          <a:ext cx="1884163" cy="19053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ISO 50001 </a:t>
          </a:r>
          <a:r>
            <a:rPr lang="tr-TR" sz="2000" b="1" kern="1200" dirty="0" err="1"/>
            <a:t>EnYS</a:t>
          </a:r>
          <a:r>
            <a:rPr lang="tr-TR" sz="2000" b="1" kern="1200" dirty="0"/>
            <a:t> </a:t>
          </a:r>
          <a:r>
            <a:rPr lang="tr-TR" sz="1400" b="1" kern="1200" dirty="0"/>
            <a:t>DANIŞMANLIK </a:t>
          </a:r>
          <a:endParaRPr lang="tr-TR" sz="2000" b="1" kern="1200" dirty="0"/>
        </a:p>
      </dsp:txBody>
      <dsp:txXfrm>
        <a:off x="5288768" y="4035766"/>
        <a:ext cx="1332305" cy="1347278"/>
      </dsp:txXfrm>
    </dsp:sp>
    <dsp:sp modelId="{6D4EFB72-8BB7-4770-B3C9-51D6572255E6}">
      <dsp:nvSpPr>
        <dsp:cNvPr id="0" name=""/>
        <dsp:cNvSpPr/>
      </dsp:nvSpPr>
      <dsp:spPr>
        <a:xfrm>
          <a:off x="6774719" y="3749871"/>
          <a:ext cx="355664" cy="35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7B429-8EDD-4434-9115-CA60DC1AF916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BABB7-618F-4A87-ADB3-A87152B145D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241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4988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4D3C7-5730-BC2E-E095-CB97F396D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DFA6247-9CDC-BEEA-3D3E-B8CF0AF8A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566D1AA-3E84-0843-6846-1EBE133AC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9C76021-C2A0-A12F-9DBC-504FAB1FE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2989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57E9D-0DC3-5B1C-C6CE-BEC2DB014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574E8F60-F388-9628-6AF8-7CBE92AF3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60523C5-EEE7-F979-B84F-1F311DF03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3ABB35F-31B8-0D08-D4CF-98FE159D5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4310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0EAED-7E35-E6F2-3326-2D0C8881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1BBCB3E-7243-4AA8-0D6B-0F8EB20364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0FA47942-B7E5-3BBD-4D10-C663A3306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2A3F1DE-80CC-AE6B-C87E-E80DA7F6DC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6897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CBD5-DE27-7301-808C-02503D892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D6ADA1C-B30C-35B1-58F2-E8266BC3D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E68B4EE-EB06-2541-407C-F9DBAAE1B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ED927F0-1351-20D0-EF6B-B97D489D9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295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İŞLETMELER FABRİKA – BİNALAR, DEPO VB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AAA299-7F7A-4792-AB13-11F0A4103FEC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3103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AAA299-7F7A-4792-AB13-11F0A4103FEC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4438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Örneğin sahte etüt raporu verdiğiniz takdirde yanlış veya noksan anlamı taşır. Yada EVD tarafından verilen raporda kendinizin bir değişiklik yapıp noksan yada farklı bilgi vermesi anlamı taşır. O zaman 258.406 , herhangi bir incelemeye izin vermemeniz durumunda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BABB7-618F-4A87-ADB3-A87152B145D8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813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87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442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33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97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130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86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470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381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4928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852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261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77C9092-8327-496C-83B7-904AFE702D57}" type="datetimeFigureOut">
              <a:rPr lang="tr-TR" smtClean="0"/>
              <a:t>13.10.2025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DD0406-A2DC-417A-B81A-BC4F9C775FD9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8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mfa.gov.tr/turkiye_nin-enerji-stratejisi.tr.mfa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ji.gov.tr/kurumsal-mevzuat" TargetMode="External"/><Relationship Id="rId2" Type="http://schemas.openxmlformats.org/officeDocument/2006/relationships/hyperlink" Target="https://www.mevzuat.gov.tr/mevzuat?MevzuatNo=15437&amp;MevzuatTur=7&amp;MevzuatTertip=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enerji.gov.tr/bilgi-merkezi-enerji-verimliligi-etutler" TargetMode="Externa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nerjiverimliligi.enerji.gov.tr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jiverimliligi.enerji.gov.t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jiverimliligi.enerji.gov.tr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enerji.gov.tr/Media/Dizin/HIGM/tr/Mevzuat/Enerji_Verimliligi/Egitim_ve_Sertifikalandirma_Faaliyetleri.pdf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ourworldindata.org/co2-emissions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ourworldindata.org/climate-chang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urworldindata.org/climate-chang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syd.csb.gov.tr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nerji.gov.tr/duyuru-detay?id=30506" TargetMode="External"/><Relationship Id="rId7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sponsible.ticaret.gov.tr/" TargetMode="External"/><Relationship Id="rId5" Type="http://schemas.openxmlformats.org/officeDocument/2006/relationships/hyperlink" Target="https://www.kosgeb.gov.tr/site/tr/genel/destekdetay/9022/yesil-sanayi-destek-programi" TargetMode="External"/><Relationship Id="rId4" Type="http://schemas.openxmlformats.org/officeDocument/2006/relationships/hyperlink" Target="https://tubitak.gov.tr/tr/destekler/sanayi/ulusal-destek-programlari/1831-yesil-inovasyon-teknoloji-mentorluk-cagrisi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983B2389-A546-2110-89FB-90E038C0ECBC}"/>
              </a:ext>
            </a:extLst>
          </p:cNvPr>
          <p:cNvSpPr/>
          <p:nvPr/>
        </p:nvSpPr>
        <p:spPr>
          <a:xfrm>
            <a:off x="1540164" y="4482311"/>
            <a:ext cx="911152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ENERJİ VERİMLİLİĞİ</a:t>
            </a:r>
          </a:p>
          <a:p>
            <a:pPr algn="ctr"/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SEKTÖREL YÜKÜMLÜLÜKLER</a:t>
            </a:r>
            <a:endParaRPr lang="tr-TR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6F846A6-A762-C761-2493-8999267943D4}"/>
              </a:ext>
            </a:extLst>
          </p:cNvPr>
          <p:cNvSpPr/>
          <p:nvPr/>
        </p:nvSpPr>
        <p:spPr>
          <a:xfrm>
            <a:off x="133647" y="6396335"/>
            <a:ext cx="17145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14</a:t>
            </a:r>
            <a:r>
              <a:rPr lang="tr-TR" sz="2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.10.2025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D254852B-D8AF-801E-2489-05E380FDC00A}"/>
              </a:ext>
            </a:extLst>
          </p:cNvPr>
          <p:cNvSpPr txBox="1"/>
          <p:nvPr/>
        </p:nvSpPr>
        <p:spPr>
          <a:xfrm>
            <a:off x="9219601" y="6325155"/>
            <a:ext cx="3116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Uğurcan BÜYÜKAŞIK</a:t>
            </a:r>
          </a:p>
          <a:p>
            <a:pPr algn="ctr"/>
            <a:r>
              <a:rPr lang="tr-TR" sz="1400" i="1" dirty="0"/>
              <a:t>Enerji Yöneticisi – Etüt Proje Uzmanı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4B083AE-0825-4752-AAC4-17077C217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70" y="113301"/>
            <a:ext cx="3972716" cy="397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5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0E45FBF3-8FC4-7130-1A46-FF27BF6C7340}"/>
              </a:ext>
            </a:extLst>
          </p:cNvPr>
          <p:cNvSpPr txBox="1"/>
          <p:nvPr/>
        </p:nvSpPr>
        <p:spPr>
          <a:xfrm>
            <a:off x="0" y="638390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ENERJİ VERİMLİLİĞİ NEDİR?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D17BDF2-DD6A-1075-0A4D-4110384DF61C}"/>
              </a:ext>
            </a:extLst>
          </p:cNvPr>
          <p:cNvSpPr txBox="1"/>
          <p:nvPr/>
        </p:nvSpPr>
        <p:spPr>
          <a:xfrm>
            <a:off x="827117" y="1958588"/>
            <a:ext cx="94237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/>
              <a:t>Enerji verimliliği, </a:t>
            </a:r>
          </a:p>
          <a:p>
            <a:pPr algn="just"/>
            <a:r>
              <a:rPr lang="tr-TR" sz="2800" b="1" i="1" u="sng" dirty="0"/>
              <a:t>-binalarda yaşam standardı ve hizmet kalitesinin</a:t>
            </a:r>
            <a:r>
              <a:rPr lang="tr-TR" sz="2800" b="1" i="1" dirty="0"/>
              <a:t>, </a:t>
            </a:r>
          </a:p>
          <a:p>
            <a:pPr algn="just"/>
            <a:r>
              <a:rPr lang="tr-TR" sz="2800" b="1" i="1" u="sng" dirty="0"/>
              <a:t>- endüstriyel işletmelerde ise üretim kalitesi ve miktarının</a:t>
            </a:r>
          </a:p>
          <a:p>
            <a:pPr algn="just"/>
            <a:r>
              <a:rPr lang="tr-TR" sz="2800" b="1" i="1" u="sng" dirty="0"/>
              <a:t> düşüşüne yol açmadan, </a:t>
            </a:r>
            <a:endParaRPr lang="tr-TR" sz="2800" dirty="0"/>
          </a:p>
          <a:p>
            <a:pPr algn="just"/>
            <a:r>
              <a:rPr lang="tr-TR" sz="2800" dirty="0"/>
              <a:t>enerji tüketiminin azaltılmasıdır.</a:t>
            </a:r>
            <a:endParaRPr lang="tr-TR" sz="54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7580980-D279-4493-AD9B-C402E5D30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10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61298-8344-EC01-F461-FC5F598DB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943EF564-D421-F2FF-E3FA-61EF185AB468}"/>
              </a:ext>
            </a:extLst>
          </p:cNvPr>
          <p:cNvSpPr/>
          <p:nvPr/>
        </p:nvSpPr>
        <p:spPr>
          <a:xfrm>
            <a:off x="183635" y="606426"/>
            <a:ext cx="9499380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TÜRKİYE’DE ENERJİ VERİMLİLİĞİ MEVZUATININ TARİHÇESİ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F3857E8-F46E-BA44-4195-ED3E289CE4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4488" y="1166138"/>
            <a:ext cx="8760445" cy="425625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78BB31E-7DF1-350D-546E-5BB670DD93EB}"/>
              </a:ext>
            </a:extLst>
          </p:cNvPr>
          <p:cNvSpPr txBox="1"/>
          <p:nvPr/>
        </p:nvSpPr>
        <p:spPr>
          <a:xfrm>
            <a:off x="310512" y="6401486"/>
            <a:ext cx="5304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https://www.resmigazete.gov.tr/arsiv/11703.pdf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8D099F6-9076-42F9-A89F-A7B05A09B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60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6D0D9-1044-16C1-9567-90AAF0B8D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73DAA579-AE06-8543-095E-DD6D8FA43430}"/>
              </a:ext>
            </a:extLst>
          </p:cNvPr>
          <p:cNvSpPr/>
          <p:nvPr/>
        </p:nvSpPr>
        <p:spPr>
          <a:xfrm>
            <a:off x="183635" y="606426"/>
            <a:ext cx="9499380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TÜRKİYE’DE ENERJİ VERİMLİLİĞİ MEVZUATININ TARİHÇESİ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3B7656E-7EA5-468A-F76C-FACFBF044263}"/>
              </a:ext>
            </a:extLst>
          </p:cNvPr>
          <p:cNvSpPr txBox="1"/>
          <p:nvPr/>
        </p:nvSpPr>
        <p:spPr>
          <a:xfrm>
            <a:off x="359185" y="6374263"/>
            <a:ext cx="5304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bg1"/>
                </a:solidFill>
              </a:rPr>
              <a:t>https://www.resmigazete.gov.tr/arsiv/14743.pdf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4E9FBA0-78C9-DC41-676E-3E2C4C8AA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84" y="1384576"/>
            <a:ext cx="8921975" cy="238033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1226F26-892F-A66F-9FA8-ED7A08289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84" y="3562568"/>
            <a:ext cx="8379070" cy="2516847"/>
          </a:xfrm>
          <a:prstGeom prst="rect">
            <a:avLst/>
          </a:prstGeom>
        </p:spPr>
      </p:pic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E8816C7-E710-338E-0C71-48A1A38F06B5}"/>
              </a:ext>
            </a:extLst>
          </p:cNvPr>
          <p:cNvSpPr/>
          <p:nvPr/>
        </p:nvSpPr>
        <p:spPr>
          <a:xfrm>
            <a:off x="10020046" y="1754951"/>
            <a:ext cx="1812769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15 Aralık 1973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2E8C61A-3132-4D0D-BF4D-FD4871AA4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12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A477A-3598-FEF2-5F01-5585F44D8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530BD9BC-314F-D9DD-299C-AD7A2D978C45}"/>
              </a:ext>
            </a:extLst>
          </p:cNvPr>
          <p:cNvSpPr/>
          <p:nvPr/>
        </p:nvSpPr>
        <p:spPr>
          <a:xfrm>
            <a:off x="183635" y="606426"/>
            <a:ext cx="9499380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TÜRKİYE’DE ENERJİ VERİMLİLİĞİ MEVZUATININ TARİHÇESİ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CBDEF1B-5143-14F1-9529-B3FB0F733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50" y="1365058"/>
            <a:ext cx="3990005" cy="297834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81BBDF1-0E52-2671-F46A-E1C299D80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898" y="1275520"/>
            <a:ext cx="4546286" cy="2513965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65845E1-0213-E0A3-399D-617C767A6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425" y="3953679"/>
            <a:ext cx="3087288" cy="2448536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86F9B0C7-893A-DE86-CB5A-D8D24EA4F5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6281" y="3809235"/>
            <a:ext cx="2636930" cy="259298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FE45622-13D0-8801-21B0-8366F4D2DC58}"/>
              </a:ext>
            </a:extLst>
          </p:cNvPr>
          <p:cNvSpPr/>
          <p:nvPr/>
        </p:nvSpPr>
        <p:spPr>
          <a:xfrm>
            <a:off x="6510528" y="1275520"/>
            <a:ext cx="5497837" cy="375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51F0700-1202-4880-9948-EAA4A48FF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070" y="197225"/>
            <a:ext cx="1078295" cy="1078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542AD1-8E5F-1945-5A06-77D1ECA5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38F376EA-926D-2FBF-B787-94C76F33EE98}"/>
              </a:ext>
            </a:extLst>
          </p:cNvPr>
          <p:cNvSpPr/>
          <p:nvPr/>
        </p:nvSpPr>
        <p:spPr>
          <a:xfrm>
            <a:off x="119627" y="115453"/>
            <a:ext cx="9499380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TÜRKİYE’DE ENERJİ VERİMLİLİĞİ MEVZUATININ TARİHÇESİ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A464872-2E0D-E30A-ADFE-B0E7CD7AE61F}"/>
              </a:ext>
            </a:extLst>
          </p:cNvPr>
          <p:cNvSpPr/>
          <p:nvPr/>
        </p:nvSpPr>
        <p:spPr>
          <a:xfrm>
            <a:off x="1393346" y="784547"/>
            <a:ext cx="6951941" cy="544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1977 - Isıtma ve Buhar Tesislerinin Yakıt Tüketiminde Ekonomi Sağlanması ve Hava Kirliliğinin Azaltılması Yönetmeliği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1983 – Soba Verim Yönetmeliği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1983 - Kalorifer Kazanı Verim Yönetmeliği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1984 - Mevcut Binalarda Isı Yalıtımı ile Yakıt Tasarrufu Sağlanması ve Hava Kirliliğinin Azaltılmasına Dair Yönetmelik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1995 - Sanayi Kuruluşlarının Enerji Tüketiminde Verimliliğinin Artırılması İçin Alacakları Önlemler Hakkında Yönetmelik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1995 - Elektrik İşleri Etüt İdaresi Genel Müdürlüğü bünyesinde enerji verimliliği ile ilgili ulusal ve uluslararası faaliyetleri yürütmek üzere Ulusal Enerji Tasarruf Merkezi kurulması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2004 - Türkiye İçin Enerji Verimliliği Stratejisi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2007 - 5627 sayılı Enerji Verimliliği Kanunu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4C945ED-36C0-8B38-4D89-AF78FBD67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374C715-58E8-4132-B450-646D33BB1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277" y="115453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82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0AFE7-41A3-E0C7-E341-D804E1052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8D854B1B-180D-3140-0F6A-42354FA45E65}"/>
              </a:ext>
            </a:extLst>
          </p:cNvPr>
          <p:cNvSpPr/>
          <p:nvPr/>
        </p:nvSpPr>
        <p:spPr>
          <a:xfrm>
            <a:off x="119627" y="115453"/>
            <a:ext cx="9499380" cy="66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TÜRKİYE’DE ENERJİ VERİMLİLİĞİ MEVZUATININ TARİHÇESİ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C1E7B9D-924C-DD23-6D71-9206C5464E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4" y="1183389"/>
            <a:ext cx="10281168" cy="410842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320C05A-0F93-4C67-86AA-5E519A43C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823" y="81772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47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C7C4FB13-39CD-6E41-65D9-2BD2CCA87D1A}"/>
              </a:ext>
            </a:extLst>
          </p:cNvPr>
          <p:cNvSpPr txBox="1"/>
          <p:nvPr/>
        </p:nvSpPr>
        <p:spPr>
          <a:xfrm>
            <a:off x="1044296" y="2148840"/>
            <a:ext cx="92505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	Enerjinin etkin kullanılması, israfının önlenmesi, </a:t>
            </a:r>
            <a:r>
              <a:rPr lang="tr-TR" sz="2400" b="1" u="sng" dirty="0"/>
              <a:t>enerji maliyetlerinin ekonomi üzerindeki yükünün hafifletilmesi ve çevrenin korunması için </a:t>
            </a:r>
            <a:r>
              <a:rPr lang="tr-TR" sz="2400" dirty="0"/>
              <a:t>enerji kaynaklarının ve enerjinin kullanımında verimliliğin artırılması amaçlı 2 Mayıs 2007 tarihinde resmi gazetede yayınlanmıştır. </a:t>
            </a: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CD41B576-F11B-41A6-C2A8-383A6800CE21}"/>
              </a:ext>
            </a:extLst>
          </p:cNvPr>
          <p:cNvSpPr/>
          <p:nvPr/>
        </p:nvSpPr>
        <p:spPr>
          <a:xfrm>
            <a:off x="0" y="900000"/>
            <a:ext cx="767133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5627 Sayılı </a:t>
            </a:r>
            <a:r>
              <a:rPr lang="tr-TR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ENERJİ VERİMLİLİĞİ KANUNU</a:t>
            </a:r>
            <a:endParaRPr lang="tr-TR" sz="2800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998AEA2-696E-72B4-5699-183D4B6EB9B3}"/>
              </a:ext>
            </a:extLst>
          </p:cNvPr>
          <p:cNvSpPr/>
          <p:nvPr/>
        </p:nvSpPr>
        <p:spPr>
          <a:xfrm>
            <a:off x="8364353" y="4485373"/>
            <a:ext cx="3493971" cy="1386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i="0" dirty="0">
                <a:solidFill>
                  <a:schemeClr val="bg1"/>
                </a:solidFill>
                <a:effectLst/>
                <a:latin typeface="Mfa-SansSerif"/>
              </a:rPr>
              <a:t>Türkiye enerji talebini karşılamakta yaklaşık %74 oranında dışa bağımlıdır.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D550887-B9F1-E162-1896-0DD44E969106}"/>
              </a:ext>
            </a:extLst>
          </p:cNvPr>
          <p:cNvSpPr txBox="1"/>
          <p:nvPr/>
        </p:nvSpPr>
        <p:spPr>
          <a:xfrm>
            <a:off x="6525928" y="5871373"/>
            <a:ext cx="6641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2"/>
              </a:rPr>
              <a:t>https://www.mfa.gov.tr/turkiye_nin-enerji-stratejisi.tr.mfa</a:t>
            </a:r>
            <a:endParaRPr lang="tr-TR" dirty="0"/>
          </a:p>
          <a:p>
            <a:endParaRPr lang="tr-TR" dirty="0"/>
          </a:p>
        </p:txBody>
      </p:sp>
      <p:sp>
        <p:nvSpPr>
          <p:cNvPr id="3" name="Yay 2">
            <a:extLst>
              <a:ext uri="{FF2B5EF4-FFF2-40B4-BE49-F238E27FC236}">
                <a16:creationId xmlns:a16="http://schemas.microsoft.com/office/drawing/2014/main" id="{4F159B66-63E9-0CEF-82EC-9344484361BA}"/>
              </a:ext>
            </a:extLst>
          </p:cNvPr>
          <p:cNvSpPr/>
          <p:nvPr/>
        </p:nvSpPr>
        <p:spPr>
          <a:xfrm>
            <a:off x="9476448" y="2768589"/>
            <a:ext cx="1636760" cy="1899821"/>
          </a:xfrm>
          <a:prstGeom prst="arc">
            <a:avLst>
              <a:gd name="adj1" fmla="val 16200000"/>
              <a:gd name="adj2" fmla="val 287443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1CC57175-8AD8-0273-90A1-B15C830919B2}"/>
              </a:ext>
            </a:extLst>
          </p:cNvPr>
          <p:cNvCxnSpPr>
            <a:stCxn id="3" idx="2"/>
          </p:cNvCxnSpPr>
          <p:nvPr/>
        </p:nvCxnSpPr>
        <p:spPr>
          <a:xfrm flipH="1" flipV="1">
            <a:off x="10875146" y="4136994"/>
            <a:ext cx="11906" cy="2370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407DEBBB-96A4-6D68-EE6F-8F74966E8049}"/>
              </a:ext>
            </a:extLst>
          </p:cNvPr>
          <p:cNvCxnSpPr>
            <a:cxnSpLocks/>
          </p:cNvCxnSpPr>
          <p:nvPr/>
        </p:nvCxnSpPr>
        <p:spPr>
          <a:xfrm>
            <a:off x="10887052" y="4353737"/>
            <a:ext cx="2261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Resim 9">
            <a:extLst>
              <a:ext uri="{FF2B5EF4-FFF2-40B4-BE49-F238E27FC236}">
                <a16:creationId xmlns:a16="http://schemas.microsoft.com/office/drawing/2014/main" id="{0D7F17CB-0931-41CE-B860-7FB255436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8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AD5A8-460F-6F5E-47A0-5329F2FC0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69F711A1-CB8B-704C-2285-A8D689F03A3B}"/>
              </a:ext>
            </a:extLst>
          </p:cNvPr>
          <p:cNvSpPr txBox="1"/>
          <p:nvPr/>
        </p:nvSpPr>
        <p:spPr>
          <a:xfrm>
            <a:off x="1130923" y="1994835"/>
            <a:ext cx="92505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ENERJİ KAYNAKLARININ VE ENERJİNİN KULLANIMINDA VERİMLİLİĞİN ARTIRILMASINA DAİR YÖNETMELİK</a:t>
            </a:r>
          </a:p>
          <a:p>
            <a:pPr algn="just"/>
            <a:endParaRPr lang="tr-TR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tr-TR" sz="2800" dirty="0"/>
              <a:t>RG- 27/10/2011 – 28097 yayın tarihi</a:t>
            </a:r>
          </a:p>
          <a:p>
            <a:pPr algn="just"/>
            <a:r>
              <a:rPr lang="tr-TR" sz="2800" dirty="0"/>
              <a:t>RG- 21/09/2024 – 32669 son revizyon tarihi</a:t>
            </a: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80198EC-09D8-6C9C-9829-70A07C0AC83E}"/>
              </a:ext>
            </a:extLst>
          </p:cNvPr>
          <p:cNvSpPr/>
          <p:nvPr/>
        </p:nvSpPr>
        <p:spPr>
          <a:xfrm>
            <a:off x="0" y="900000"/>
            <a:ext cx="925950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ENERJİ MEVZUATI :  SEKTÖREL YÜKÜMLÜLÜKLER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B8B345B-AE99-0137-04B3-DC888400CB23}"/>
              </a:ext>
            </a:extLst>
          </p:cNvPr>
          <p:cNvSpPr txBox="1"/>
          <p:nvPr/>
        </p:nvSpPr>
        <p:spPr>
          <a:xfrm>
            <a:off x="770020" y="4628553"/>
            <a:ext cx="9105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2"/>
              </a:rPr>
              <a:t>https://www.mevzuat.gov.tr/mevzuat?MevzuatNo=15437&amp;MevzuatTur=7&amp;MevzuatTertip=5</a:t>
            </a:r>
            <a:endParaRPr lang="tr-TR" dirty="0"/>
          </a:p>
          <a:p>
            <a:endParaRPr lang="tr-TR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A41147A-5842-CF6E-A156-37799CC03569}"/>
              </a:ext>
            </a:extLst>
          </p:cNvPr>
          <p:cNvSpPr txBox="1"/>
          <p:nvPr/>
        </p:nvSpPr>
        <p:spPr>
          <a:xfrm>
            <a:off x="770020" y="5200168"/>
            <a:ext cx="910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https://enerji.gov.tr/kurumsal-mevzuat</a:t>
            </a:r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FC56805-4E0F-4210-AC66-5D9B5E403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3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C7C4FB13-39CD-6E41-65D9-2BD2CCA87D1A}"/>
              </a:ext>
            </a:extLst>
          </p:cNvPr>
          <p:cNvSpPr txBox="1"/>
          <p:nvPr/>
        </p:nvSpPr>
        <p:spPr>
          <a:xfrm>
            <a:off x="414708" y="1752520"/>
            <a:ext cx="11362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*</a:t>
            </a:r>
            <a:r>
              <a:rPr lang="tr-TR" sz="2400" dirty="0">
                <a:latin typeface="Bookman Old Style" panose="02050604050505020204" pitchFamily="18" charset="0"/>
                <a:sym typeface="Wingdings" panose="05000000000000000000" pitchFamily="2" charset="2"/>
              </a:rPr>
              <a:t> </a:t>
            </a:r>
            <a:r>
              <a:rPr lang="tr-TR" sz="2400" b="1" dirty="0"/>
              <a:t>Endüstriyel işletme: </a:t>
            </a:r>
            <a:r>
              <a:rPr lang="tr-TR" sz="2400" dirty="0"/>
              <a:t>Elektrik üretim faaliyeti gösteren lisans sahibi tüzel kişiler dışındaki </a:t>
            </a:r>
            <a:r>
              <a:rPr lang="tr-TR" sz="2400" u="sng" dirty="0"/>
              <a:t>yıllık toplam enerji tüketimleri bin TEP ve üzeri olan </a:t>
            </a:r>
            <a:r>
              <a:rPr lang="tr-TR" sz="2400" b="1" i="1" dirty="0"/>
              <a:t>ticaret ve sanayi odası, ticaret odası veya sanayi odasına bağlı olarak faaliyet gösteren ve </a:t>
            </a:r>
            <a:r>
              <a:rPr lang="tr-TR" sz="2400" b="1" i="1" u="sng" dirty="0"/>
              <a:t>her türlü mal üretimi yapan işletmeleri, </a:t>
            </a:r>
            <a:endParaRPr lang="tr-TR" sz="3600" b="1" i="1" u="sng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FF3DFE7-D2FE-B746-F178-634F1F922C14}"/>
              </a:ext>
            </a:extLst>
          </p:cNvPr>
          <p:cNvSpPr txBox="1"/>
          <p:nvPr/>
        </p:nvSpPr>
        <p:spPr>
          <a:xfrm>
            <a:off x="414707" y="3429000"/>
            <a:ext cx="10904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2800">
                <a:latin typeface="Bookman Old Style" panose="02050604050505020204" pitchFamily="18" charset="0"/>
              </a:defRPr>
            </a:lvl1pPr>
          </a:lstStyle>
          <a:p>
            <a:r>
              <a:rPr lang="tr-TR" sz="2400" dirty="0">
                <a:latin typeface="+mn-lt"/>
                <a:sym typeface="Wingdings" panose="05000000000000000000" pitchFamily="2" charset="2"/>
              </a:rPr>
              <a:t>* </a:t>
            </a:r>
            <a:r>
              <a:rPr lang="tr-TR" sz="2400" b="1" dirty="0">
                <a:latin typeface="+mn-lt"/>
              </a:rPr>
              <a:t>Bina: </a:t>
            </a:r>
            <a:r>
              <a:rPr lang="tr-TR" sz="2400" dirty="0">
                <a:latin typeface="+mn-lt"/>
              </a:rPr>
              <a:t>Konut, hizmet ve ticari amaçlı kullanıma yarayan </a:t>
            </a:r>
            <a:r>
              <a:rPr lang="tr-TR" sz="2400" b="1" dirty="0">
                <a:latin typeface="+mn-lt"/>
              </a:rPr>
              <a:t>yapı veya yapı topluluğunu</a:t>
            </a:r>
            <a:r>
              <a:rPr lang="tr-TR" sz="2400" dirty="0">
                <a:latin typeface="+mn-lt"/>
              </a:rPr>
              <a:t> 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8F09F8B-4190-1774-E194-CA5B41F16B1D}"/>
              </a:ext>
            </a:extLst>
          </p:cNvPr>
          <p:cNvSpPr txBox="1"/>
          <p:nvPr/>
        </p:nvSpPr>
        <p:spPr>
          <a:xfrm>
            <a:off x="414707" y="4496963"/>
            <a:ext cx="1119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2800">
                <a:latin typeface="Bookman Old Style" panose="02050604050505020204" pitchFamily="18" charset="0"/>
              </a:defRPr>
            </a:lvl1pPr>
          </a:lstStyle>
          <a:p>
            <a:r>
              <a:rPr lang="tr-TR" sz="2400" dirty="0">
                <a:latin typeface="+mn-lt"/>
                <a:sym typeface="Wingdings" panose="05000000000000000000" pitchFamily="2" charset="2"/>
              </a:rPr>
              <a:t>* </a:t>
            </a:r>
            <a:r>
              <a:rPr lang="tr-TR" sz="2400" b="1" dirty="0">
                <a:latin typeface="+mn-lt"/>
              </a:rPr>
              <a:t>Enerji Yöneticisi: </a:t>
            </a:r>
            <a:r>
              <a:rPr lang="tr-TR" sz="2400" dirty="0">
                <a:latin typeface="+mn-lt"/>
              </a:rPr>
              <a:t>T.C. </a:t>
            </a:r>
            <a:r>
              <a:rPr lang="tr-TR" sz="2400" b="1" dirty="0">
                <a:latin typeface="+mn-lt"/>
              </a:rPr>
              <a:t>ETKB onaylı, enerji yöneticisi sertifikasına sahip</a:t>
            </a:r>
            <a:r>
              <a:rPr lang="tr-TR" sz="2400" dirty="0">
                <a:latin typeface="+mn-lt"/>
              </a:rPr>
              <a:t> kişi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5D5B317-E97D-9A97-16C5-1BEF334957AC}"/>
              </a:ext>
            </a:extLst>
          </p:cNvPr>
          <p:cNvSpPr txBox="1"/>
          <p:nvPr/>
        </p:nvSpPr>
        <p:spPr>
          <a:xfrm>
            <a:off x="0" y="900000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sym typeface="Wingdings" panose="05000000000000000000" pitchFamily="2" charset="2"/>
              </a:rPr>
              <a:t> TANIMLAR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9CD912E-DC93-4C85-B34D-BA671ACE6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6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A0B45550-8DC8-78A9-DC3E-67DFE541C7EF}"/>
              </a:ext>
            </a:extLst>
          </p:cNvPr>
          <p:cNvSpPr txBox="1"/>
          <p:nvPr/>
        </p:nvSpPr>
        <p:spPr>
          <a:xfrm>
            <a:off x="125128" y="1325126"/>
            <a:ext cx="11983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400" dirty="0"/>
              <a:t>* Yükümlülük kapsamına girilip girilmediğinin takibi </a:t>
            </a:r>
            <a:r>
              <a:rPr lang="tr-TR" sz="2400" u="sng" dirty="0"/>
              <a:t>yönetimlerin kendi sorumluluğundadır. </a:t>
            </a:r>
          </a:p>
          <a:p>
            <a:pPr lvl="0"/>
            <a:r>
              <a:rPr lang="tr-TR" sz="2400" b="1" dirty="0"/>
              <a:t>* Yükümlülük durumunun tespitine esas enerji tüketimi hesaplama metodolojisi </a:t>
            </a:r>
            <a:r>
              <a:rPr lang="tr-TR" sz="2400" dirty="0"/>
              <a:t>Bakanlık internet sitesinde yayınlanır</a:t>
            </a:r>
            <a:endParaRPr lang="tr-TR" sz="2400" dirty="0">
              <a:latin typeface="Bookman Old Style" panose="02050604050505020204" pitchFamily="18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0420BE1-65C4-DABE-2274-CBA5FFDF8F37}"/>
              </a:ext>
            </a:extLst>
          </p:cNvPr>
          <p:cNvSpPr txBox="1"/>
          <p:nvPr/>
        </p:nvSpPr>
        <p:spPr>
          <a:xfrm>
            <a:off x="0" y="115170"/>
            <a:ext cx="11097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YÖNETİCİSİ GÖREVLENDİRME ZORUNLULUĞU </a:t>
            </a:r>
          </a:p>
          <a:p>
            <a:pPr algn="just"/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VE DİĞER YÜKÜMLÜLÜKLER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494923D-BE55-DFBD-DE93-88AEDD275CBC}"/>
              </a:ext>
            </a:extLst>
          </p:cNvPr>
          <p:cNvSpPr txBox="1"/>
          <p:nvPr/>
        </p:nvSpPr>
        <p:spPr>
          <a:xfrm>
            <a:off x="6096000" y="2765915"/>
            <a:ext cx="6696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2"/>
              </a:rPr>
              <a:t>https://enerji.gov.tr/bilgi-merkezi-enerji-verimliligi-etutler</a:t>
            </a:r>
            <a:endParaRPr lang="tr-TR" dirty="0"/>
          </a:p>
        </p:txBody>
      </p:sp>
      <p:graphicFrame>
        <p:nvGraphicFramePr>
          <p:cNvPr id="14" name="Diyagram 13">
            <a:extLst>
              <a:ext uri="{FF2B5EF4-FFF2-40B4-BE49-F238E27FC236}">
                <a16:creationId xmlns:a16="http://schemas.microsoft.com/office/drawing/2014/main" id="{FE2696D8-AB5E-10F6-686F-7B1B2079F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7647705"/>
              </p:ext>
            </p:extLst>
          </p:nvPr>
        </p:nvGraphicFramePr>
        <p:xfrm>
          <a:off x="867343" y="2525455"/>
          <a:ext cx="4234046" cy="381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E4BED685-1A47-77B4-70E0-EE2B966253BF}"/>
              </a:ext>
            </a:extLst>
          </p:cNvPr>
          <p:cNvSpPr/>
          <p:nvPr/>
        </p:nvSpPr>
        <p:spPr>
          <a:xfrm>
            <a:off x="6689558" y="5188017"/>
            <a:ext cx="4769853" cy="10061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TEP : TON EŞDEĞER PETROL</a:t>
            </a:r>
          </a:p>
          <a:p>
            <a:pPr algn="ctr"/>
            <a:r>
              <a:rPr lang="tr-TR" sz="2000" b="1" dirty="0"/>
              <a:t>10.000.000 KCAL eşdeğer ENERJİ BİRİMİ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AB3C1A7E-6CA8-3D7A-87E0-547A534C8F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0B82B39E-5F84-4E5A-997E-2F33C46D5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153" y="1933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3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30A64112-CACB-FB2B-0EC8-ACBD5F8B9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158424E-C67B-2094-3458-227F0F3C6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21" y="1060166"/>
            <a:ext cx="6096206" cy="5797834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A0C161B6-70C6-F215-9B3E-F869A2FDF9BC}"/>
              </a:ext>
            </a:extLst>
          </p:cNvPr>
          <p:cNvSpPr txBox="1"/>
          <p:nvPr/>
        </p:nvSpPr>
        <p:spPr>
          <a:xfrm>
            <a:off x="0" y="115170"/>
            <a:ext cx="11097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YÖNETİCİSİ GÖREVLENDİRME ZORUNLULUĞU </a:t>
            </a:r>
          </a:p>
          <a:p>
            <a:pPr algn="just"/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VE DİĞER YÜKÜMLÜLÜKLER </a:t>
            </a:r>
          </a:p>
          <a:p>
            <a:pPr algn="just"/>
            <a:endParaRPr lang="tr-TR" sz="4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Diyagram 2">
            <a:extLst>
              <a:ext uri="{FF2B5EF4-FFF2-40B4-BE49-F238E27FC236}">
                <a16:creationId xmlns:a16="http://schemas.microsoft.com/office/drawing/2014/main" id="{76CD16C9-2A7D-EAAD-79DD-CE6C5227A7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8865876"/>
              </p:ext>
            </p:extLst>
          </p:nvPr>
        </p:nvGraphicFramePr>
        <p:xfrm>
          <a:off x="6736508" y="4133087"/>
          <a:ext cx="4880645" cy="1950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id="{F8CF9165-8298-41E0-87BA-ED954B24E3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FC290-5E1A-DD0E-14D7-9BA2C5C8F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05BD7C1-5499-5137-8490-A5FB6A5C392F}"/>
              </a:ext>
            </a:extLst>
          </p:cNvPr>
          <p:cNvSpPr txBox="1"/>
          <p:nvPr/>
        </p:nvSpPr>
        <p:spPr>
          <a:xfrm>
            <a:off x="156060" y="1184447"/>
            <a:ext cx="670675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tr-TR" sz="1600" dirty="0">
              <a:latin typeface="Bookman Old Style" panose="02050604050505020204" pitchFamily="18" charset="0"/>
              <a:sym typeface="Wingdings" panose="05000000000000000000" pitchFamily="2" charset="2"/>
            </a:endParaRPr>
          </a:p>
          <a:p>
            <a:pPr lvl="0"/>
            <a:r>
              <a:rPr lang="tr-TR" sz="2000" b="1" dirty="0"/>
              <a:t>ENDÜSTRİYEL İŞLETMELERDE</a:t>
            </a:r>
          </a:p>
          <a:p>
            <a:pPr lvl="1"/>
            <a:r>
              <a:rPr lang="tr-TR" sz="2000" dirty="0"/>
              <a:t> Son Üç Yıl Ort. Enerji Tüketimi </a:t>
            </a:r>
            <a:r>
              <a:rPr lang="tr-TR" sz="2000" u="sng" dirty="0"/>
              <a:t>&gt;</a:t>
            </a:r>
            <a:r>
              <a:rPr lang="tr-TR" sz="2000" dirty="0"/>
              <a:t> 1000 TEP (4 yılda bir)</a:t>
            </a:r>
          </a:p>
          <a:p>
            <a:pPr lvl="1"/>
            <a:endParaRPr lang="tr-TR" sz="2000" dirty="0"/>
          </a:p>
          <a:p>
            <a:pPr lvl="1"/>
            <a:endParaRPr lang="tr-TR" sz="2000" dirty="0"/>
          </a:p>
          <a:p>
            <a:pPr lvl="0"/>
            <a:r>
              <a:rPr lang="tr-TR" sz="2000" b="1" dirty="0"/>
              <a:t>ÖZEL TİCARİ ve HİZMET BİNALARI </a:t>
            </a:r>
          </a:p>
          <a:p>
            <a:pPr lvl="1"/>
            <a:r>
              <a:rPr lang="tr-TR" sz="2000" dirty="0"/>
              <a:t>Son Üç Yıl Ort. Enerji Tüketimi </a:t>
            </a:r>
            <a:r>
              <a:rPr lang="tr-TR" sz="2000" u="sng" dirty="0"/>
              <a:t>&gt;</a:t>
            </a:r>
            <a:r>
              <a:rPr lang="tr-TR" sz="2000" dirty="0"/>
              <a:t> 500 TEP </a:t>
            </a:r>
            <a:r>
              <a:rPr lang="tr-TR" sz="2000" b="1" dirty="0"/>
              <a:t>veya</a:t>
            </a:r>
            <a:r>
              <a:rPr lang="tr-TR" sz="2000" dirty="0"/>
              <a:t> </a:t>
            </a:r>
          </a:p>
          <a:p>
            <a:pPr lvl="1"/>
            <a:r>
              <a:rPr lang="tr-TR" sz="2000" dirty="0"/>
              <a:t>toplam inşaat alanı </a:t>
            </a:r>
            <a:r>
              <a:rPr lang="tr-TR" sz="2000" u="sng" dirty="0"/>
              <a:t>&gt;</a:t>
            </a:r>
            <a:r>
              <a:rPr lang="tr-TR" sz="2000" dirty="0"/>
              <a:t> 20.000 m² (7 yılda bir)</a:t>
            </a:r>
          </a:p>
          <a:p>
            <a:pPr lvl="1"/>
            <a:endParaRPr lang="tr-TR" sz="2800" b="1" dirty="0"/>
          </a:p>
          <a:p>
            <a:pPr lvl="1"/>
            <a:endParaRPr lang="tr-TR" sz="2800" b="1" dirty="0"/>
          </a:p>
          <a:p>
            <a:pPr lvl="0"/>
            <a:r>
              <a:rPr lang="tr-TR" sz="2000" b="1" dirty="0"/>
              <a:t>KAMU BİNALARI </a:t>
            </a:r>
          </a:p>
          <a:p>
            <a:pPr lvl="0"/>
            <a:r>
              <a:rPr lang="tr-TR" sz="2000" b="1" dirty="0"/>
              <a:t>	</a:t>
            </a:r>
            <a:r>
              <a:rPr lang="tr-TR" sz="2000" dirty="0"/>
              <a:t>Son Üç Yıl Ort. Enerji Tüketimi </a:t>
            </a:r>
            <a:r>
              <a:rPr lang="tr-TR" sz="2000" u="sng" dirty="0"/>
              <a:t>&gt;</a:t>
            </a:r>
            <a:r>
              <a:rPr lang="tr-TR" sz="2000" dirty="0"/>
              <a:t> 250 TEP </a:t>
            </a:r>
            <a:r>
              <a:rPr lang="tr-TR" sz="2000" b="1" dirty="0"/>
              <a:t>veya</a:t>
            </a:r>
            <a:r>
              <a:rPr lang="tr-TR" sz="2000" dirty="0"/>
              <a:t> </a:t>
            </a:r>
          </a:p>
          <a:p>
            <a:pPr lvl="0"/>
            <a:r>
              <a:rPr lang="tr-TR" sz="2000" dirty="0"/>
              <a:t>	toplam inşaat alanı </a:t>
            </a:r>
            <a:r>
              <a:rPr lang="tr-TR" sz="2000" u="sng" dirty="0"/>
              <a:t>&gt;</a:t>
            </a:r>
            <a:r>
              <a:rPr lang="tr-TR" sz="2000" dirty="0"/>
              <a:t> 10.000 m² (7 yılda bir)</a:t>
            </a:r>
            <a:endParaRPr lang="tr-TR" sz="2800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59F832F-75AC-B63F-EE19-AE3736E7B256}"/>
              </a:ext>
            </a:extLst>
          </p:cNvPr>
          <p:cNvSpPr txBox="1"/>
          <p:nvPr/>
        </p:nvSpPr>
        <p:spPr>
          <a:xfrm>
            <a:off x="0" y="115170"/>
            <a:ext cx="11097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YÖNETİCİSİ GÖREVLENDİRME ZORUNLULUĞU </a:t>
            </a:r>
          </a:p>
          <a:p>
            <a:pPr algn="just"/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VE DİĞER YÜKÜMLÜLÜKLER </a:t>
            </a:r>
          </a:p>
        </p:txBody>
      </p:sp>
      <p:graphicFrame>
        <p:nvGraphicFramePr>
          <p:cNvPr id="12" name="Diyagram 11">
            <a:extLst>
              <a:ext uri="{FF2B5EF4-FFF2-40B4-BE49-F238E27FC236}">
                <a16:creationId xmlns:a16="http://schemas.microsoft.com/office/drawing/2014/main" id="{3B8EB515-6478-CEB4-0D39-E3D84EDDD0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975500"/>
              </p:ext>
            </p:extLst>
          </p:nvPr>
        </p:nvGraphicFramePr>
        <p:xfrm>
          <a:off x="6096000" y="1549667"/>
          <a:ext cx="5850968" cy="3154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79B260FD-D9AA-4AB5-A317-C4D4B06566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24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BA54-86D6-B1E6-87A4-0314B1A4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0548B436-4A62-C90F-E8C6-DE378B86B018}"/>
              </a:ext>
            </a:extLst>
          </p:cNvPr>
          <p:cNvSpPr txBox="1"/>
          <p:nvPr/>
        </p:nvSpPr>
        <p:spPr>
          <a:xfrm>
            <a:off x="461918" y="1659285"/>
            <a:ext cx="114445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* Endüstriyel işletmede görevlendirilen enerji yöneticisi, fiilen çalıştığı endüstriyel işletme haricinde enerji yöneticiliği hizmeti veremez. </a:t>
            </a:r>
          </a:p>
          <a:p>
            <a:r>
              <a:rPr lang="tr-TR" sz="2800" b="1" dirty="0"/>
              <a:t>* Endüstriyel işletme kapsamı dışında kalan kesimler için</a:t>
            </a:r>
            <a:r>
              <a:rPr lang="tr-TR" sz="2800" dirty="0"/>
              <a:t> kendi çalışanları arasından görevlendirilen, bağımsız olarak veya yetkilendirildiği sektöre bakılmaksızın bir şirket bünyesinde çalışan enerji yöneticisi sertifikası sahibi bir kişi tarafından verilebilecek enerji yöneticiliği hizmeti sayısı </a:t>
            </a:r>
            <a:r>
              <a:rPr lang="tr-TR" sz="2800" b="1" dirty="0"/>
              <a:t>üç ile sınırlıdır</a:t>
            </a:r>
            <a:r>
              <a:rPr lang="tr-TR" sz="2800" dirty="0"/>
              <a:t>.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68317AC-CE5C-0875-08E4-216F679348A4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D7AADDF-47BA-DFDF-2252-46B951BAFDD8}"/>
              </a:ext>
            </a:extLst>
          </p:cNvPr>
          <p:cNvSpPr txBox="1"/>
          <p:nvPr/>
        </p:nvSpPr>
        <p:spPr>
          <a:xfrm>
            <a:off x="0" y="115170"/>
            <a:ext cx="11097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YÖNETİCİSİ GÖREVLENDİRME ZORUNLULUĞU </a:t>
            </a:r>
          </a:p>
          <a:p>
            <a:pPr algn="just"/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VE DİĞER YÜKÜMLÜLÜKLER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90A3C5F-E588-43DD-92FE-55087B838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7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9ED33-2913-8359-CABA-80D2D2DDD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A25E51A5-5FCB-D23A-494B-BD6811FB4B91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7D09E76-E760-5AAF-09D8-238B55B1FB69}"/>
              </a:ext>
            </a:extLst>
          </p:cNvPr>
          <p:cNvSpPr txBox="1"/>
          <p:nvPr/>
        </p:nvSpPr>
        <p:spPr>
          <a:xfrm>
            <a:off x="0" y="188390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sym typeface="Wingdings" panose="05000000000000000000" pitchFamily="2" charset="2"/>
              </a:rPr>
              <a:t> ENERJİ YÖNETİM BİRİMİ</a:t>
            </a:r>
          </a:p>
        </p:txBody>
      </p:sp>
      <p:graphicFrame>
        <p:nvGraphicFramePr>
          <p:cNvPr id="11" name="Diyagram 10">
            <a:extLst>
              <a:ext uri="{FF2B5EF4-FFF2-40B4-BE49-F238E27FC236}">
                <a16:creationId xmlns:a16="http://schemas.microsoft.com/office/drawing/2014/main" id="{2C0B1010-9698-59D8-D9D8-02709770CB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1594770"/>
              </p:ext>
            </p:extLst>
          </p:nvPr>
        </p:nvGraphicFramePr>
        <p:xfrm>
          <a:off x="208548" y="809833"/>
          <a:ext cx="11774904" cy="523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305DC0BE-9838-41AC-BE57-850623E556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6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1FE3704-8158-C371-A616-3AB2A887BD6C}"/>
              </a:ext>
            </a:extLst>
          </p:cNvPr>
          <p:cNvSpPr/>
          <p:nvPr/>
        </p:nvSpPr>
        <p:spPr>
          <a:xfrm>
            <a:off x="266883" y="219167"/>
            <a:ext cx="78438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ENERJİ TÜKETİM BİLDİRİMİ</a:t>
            </a:r>
            <a:endParaRPr lang="tr-TR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042E21B-9E32-DDBB-37E8-8D206C22F990}"/>
              </a:ext>
            </a:extLst>
          </p:cNvPr>
          <p:cNvSpPr txBox="1"/>
          <p:nvPr/>
        </p:nvSpPr>
        <p:spPr>
          <a:xfrm>
            <a:off x="662453" y="1522647"/>
            <a:ext cx="103295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* Enerji yöneticisi görevlendirme ve/veya enerji yönetim birimi kurma yükümlülüğü bulunanlar, </a:t>
            </a:r>
            <a:r>
              <a:rPr lang="tr-TR" sz="2800" u="sng" dirty="0"/>
              <a:t>formatı Bakanlık tarafından belirlenen enerji tüketim bilgilerini </a:t>
            </a:r>
            <a:r>
              <a:rPr lang="tr-TR" sz="2800" b="1" dirty="0"/>
              <a:t>her yıl Mart ayı sonuna kadar Bakanlığa iletir. </a:t>
            </a:r>
            <a:r>
              <a:rPr lang="tr-TR" sz="2800" dirty="0"/>
              <a:t>Enerji tüketim bildirimlerine ilişkin hususlar Bakanlık internet sitesinde yayınlanır.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41017A2-0E95-D0AD-BC06-DF4F08DD766F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6ECDCBE-686D-42F1-AB3C-CEED0F986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12" y="219167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26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1FE3704-8158-C371-A616-3AB2A887BD6C}"/>
              </a:ext>
            </a:extLst>
          </p:cNvPr>
          <p:cNvSpPr/>
          <p:nvPr/>
        </p:nvSpPr>
        <p:spPr>
          <a:xfrm>
            <a:off x="266883" y="219167"/>
            <a:ext cx="78438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ENERJİ TÜKETİM BİLDİRİMİ</a:t>
            </a:r>
            <a:endParaRPr lang="tr-TR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41017A2-0E95-D0AD-BC06-DF4F08DD766F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6ECDCBE-686D-42F1-AB3C-CEED0F986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12" y="219167"/>
            <a:ext cx="1405550" cy="140555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FE11BC8-4953-4D49-8D76-AF43052B1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76" y="680832"/>
            <a:ext cx="7620000" cy="3533775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C9605F91-432D-4D59-8216-4C75A32436C2}"/>
              </a:ext>
            </a:extLst>
          </p:cNvPr>
          <p:cNvSpPr txBox="1"/>
          <p:nvPr/>
        </p:nvSpPr>
        <p:spPr>
          <a:xfrm>
            <a:off x="2241176" y="4858871"/>
            <a:ext cx="362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linkClick r:id="rId4"/>
              </a:rPr>
              <a:t>https://enerjiverimliligi.enerji.gov.tr/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3495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1FE3704-8158-C371-A616-3AB2A887BD6C}"/>
              </a:ext>
            </a:extLst>
          </p:cNvPr>
          <p:cNvSpPr/>
          <p:nvPr/>
        </p:nvSpPr>
        <p:spPr>
          <a:xfrm>
            <a:off x="266883" y="219167"/>
            <a:ext cx="78438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ENERJİ TÜKETİM BİLDİRİMİ</a:t>
            </a:r>
            <a:endParaRPr lang="tr-TR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41017A2-0E95-D0AD-BC06-DF4F08DD766F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6ECDCBE-686D-42F1-AB3C-CEED0F986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567" y="0"/>
            <a:ext cx="1405550" cy="140555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C9605F91-432D-4D59-8216-4C75A32436C2}"/>
              </a:ext>
            </a:extLst>
          </p:cNvPr>
          <p:cNvSpPr txBox="1"/>
          <p:nvPr/>
        </p:nvSpPr>
        <p:spPr>
          <a:xfrm>
            <a:off x="2241176" y="4858871"/>
            <a:ext cx="362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linkClick r:id="rId3"/>
              </a:rPr>
              <a:t>https://enerjiverimliligi.enerji.gov.tr/</a:t>
            </a:r>
            <a:endParaRPr lang="tr-TR" dirty="0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7362308D-93FC-421C-A430-9AAE38B4F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18" y="1290918"/>
            <a:ext cx="11548599" cy="465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5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1FE3704-8158-C371-A616-3AB2A887BD6C}"/>
              </a:ext>
            </a:extLst>
          </p:cNvPr>
          <p:cNvSpPr/>
          <p:nvPr/>
        </p:nvSpPr>
        <p:spPr>
          <a:xfrm>
            <a:off x="266883" y="219167"/>
            <a:ext cx="78438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tr-T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ENERJİ TÜKETİM BİLDİRİMİ</a:t>
            </a:r>
            <a:endParaRPr lang="tr-TR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41017A2-0E95-D0AD-BC06-DF4F08DD766F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6ECDCBE-686D-42F1-AB3C-CEED0F986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13" y="0"/>
            <a:ext cx="1405550" cy="140555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C9605F91-432D-4D59-8216-4C75A32436C2}"/>
              </a:ext>
            </a:extLst>
          </p:cNvPr>
          <p:cNvSpPr txBox="1"/>
          <p:nvPr/>
        </p:nvSpPr>
        <p:spPr>
          <a:xfrm>
            <a:off x="2241176" y="4858871"/>
            <a:ext cx="362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linkClick r:id="rId3"/>
              </a:rPr>
              <a:t>https://enerjiverimliligi.enerji.gov.tr/</a:t>
            </a:r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2CE095B-7B7A-40A2-88C8-CB5F3E550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39" y="1202744"/>
            <a:ext cx="11502924" cy="479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73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769B9-5F7B-C4CC-AA8B-45D99842B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15A7E4E4-F310-704A-F085-4FE307962FC5}"/>
              </a:ext>
            </a:extLst>
          </p:cNvPr>
          <p:cNvSpPr txBox="1"/>
          <p:nvPr/>
        </p:nvSpPr>
        <p:spPr>
          <a:xfrm>
            <a:off x="0" y="900000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ENERJİ ETÜT ÖLÇÜM NEDİR?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CCAD582-4E81-8DDF-676B-F14B16CBBB24}"/>
              </a:ext>
            </a:extLst>
          </p:cNvPr>
          <p:cNvSpPr txBox="1"/>
          <p:nvPr/>
        </p:nvSpPr>
        <p:spPr>
          <a:xfrm>
            <a:off x="2014491" y="1549371"/>
            <a:ext cx="81630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Enerji verimliliğinin artırılmasına yönelik imkânların ortaya çıkarılması için yapılan ve bilgi toplama, ölçüm, değerlendirme ve raporlama aşamalarından oluşan;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800" b="1" dirty="0"/>
              <a:t>enerji tasarruf potansiyellerini ve bu potansiyellerin geri kazanılmasına yönelik önlemleri ölçüm, hesap ve piyasa araştırmaları ile belirleyen </a:t>
            </a:r>
          </a:p>
          <a:p>
            <a:pPr algn="just"/>
            <a:endParaRPr lang="tr-TR" sz="2400" b="1" dirty="0"/>
          </a:p>
          <a:p>
            <a:pPr algn="just"/>
            <a:r>
              <a:rPr lang="tr-TR" sz="2400" dirty="0"/>
              <a:t>ve T.C. Enerji ve Tabii Kaynaklar Bakanlığı tarafından hazırlanan </a:t>
            </a:r>
          </a:p>
          <a:p>
            <a:pPr algn="just"/>
            <a:r>
              <a:rPr lang="tr-TR" sz="2400" dirty="0"/>
              <a:t>uygulama usul ve esaslarına uygun şekilde yapılan çalışmalardır.</a:t>
            </a:r>
            <a:endParaRPr lang="tr-TR" sz="48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15BB59B-335E-4EBB-839B-C512C320C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98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A0B45550-8DC8-78A9-DC3E-67DFE541C7EF}"/>
              </a:ext>
            </a:extLst>
          </p:cNvPr>
          <p:cNvSpPr txBox="1"/>
          <p:nvPr/>
        </p:nvSpPr>
        <p:spPr>
          <a:xfrm>
            <a:off x="1268341" y="1542111"/>
            <a:ext cx="1012053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400" b="1" dirty="0"/>
              <a:t>* Zorunluluk kapsamındaki kurum veya kuruluşlar </a:t>
            </a:r>
          </a:p>
          <a:p>
            <a:pPr lvl="0"/>
            <a:r>
              <a:rPr lang="tr-TR" sz="2400" dirty="0"/>
              <a:t>	- Şirketlere Etüt Yaptırır (ETKB Yetkili EVD şirketleri)</a:t>
            </a:r>
          </a:p>
          <a:p>
            <a:pPr lvl="0"/>
            <a:r>
              <a:rPr lang="tr-TR" sz="2400" dirty="0"/>
              <a:t>veya </a:t>
            </a:r>
          </a:p>
          <a:p>
            <a:pPr lvl="0"/>
            <a:r>
              <a:rPr lang="tr-TR" sz="2400" dirty="0"/>
              <a:t>	- geçmişe dönük </a:t>
            </a:r>
            <a:r>
              <a:rPr lang="tr-TR" sz="2400" u="sng" dirty="0"/>
              <a:t>en az üç ay tam zamanlı ve sigortalı çalışanları arasında </a:t>
            </a:r>
            <a:r>
              <a:rPr lang="tr-TR" sz="2400" dirty="0"/>
              <a:t>sanayi etüt-proje sertifikasına sahip personel bulunması durumunda etüdü kendi yapar. </a:t>
            </a:r>
            <a:endParaRPr lang="tr-TR" sz="2400" dirty="0">
              <a:latin typeface="Bookman Old Style" panose="02050604050505020204" pitchFamily="18" charset="0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44BC07F-5842-36C7-1631-3CB3ED970CFA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0920B26-677B-219D-9AD3-D4870AC97322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ETÜDÜ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6CD5261-9922-4ABE-A01A-DE899094F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41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0042E21B-9E32-DDBB-37E8-8D206C22F990}"/>
              </a:ext>
            </a:extLst>
          </p:cNvPr>
          <p:cNvSpPr txBox="1"/>
          <p:nvPr/>
        </p:nvSpPr>
        <p:spPr>
          <a:xfrm>
            <a:off x="991401" y="1490008"/>
            <a:ext cx="104049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* Yeni binalar ilk etüdünü yapı kullanım izni alındıktan sonraki yedinci yılında, </a:t>
            </a:r>
          </a:p>
          <a:p>
            <a:r>
              <a:rPr lang="tr-TR" sz="2000" dirty="0"/>
              <a:t>* Yeni kurulan endüstriyel işletmeler ilk etüdünü sanayi ve/veya ticaret oda kaydı yapıldıktan sonraki dördüncü yılında yaptırır. </a:t>
            </a:r>
          </a:p>
          <a:p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* Yeni kurulan bina ve endüstriyel işletmelerde</a:t>
            </a:r>
            <a:r>
              <a:rPr lang="tr-TR" sz="2000" b="1" dirty="0"/>
              <a:t> ilk yıla ait toplam enerji tüketiminin yükümlülük sınır değerlerinin iki mislini aşması halinde,</a:t>
            </a:r>
          </a:p>
          <a:p>
            <a:r>
              <a:rPr lang="tr-TR" sz="2000" b="1" dirty="0"/>
              <a:t> üç yıllık ortalamaya bakılmaksızın ilgili yükümlülükler yerine getirilir.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36DF50C-F8A8-0A60-9CB5-C77D4D686B7C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4F45F83-2FB9-B5B8-4D4E-6C97A8987B54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ENERJİ ETÜDÜ ZORUNLULUĞU NE ZAMAN BAŞLAR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F8AB51B-4785-47EB-9BA3-2213A8871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524" y="0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95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A0B45550-8DC8-78A9-DC3E-67DFE541C7EF}"/>
              </a:ext>
            </a:extLst>
          </p:cNvPr>
          <p:cNvSpPr txBox="1"/>
          <p:nvPr/>
        </p:nvSpPr>
        <p:spPr>
          <a:xfrm>
            <a:off x="733669" y="1615524"/>
            <a:ext cx="8948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800" dirty="0"/>
              <a:t>* 8 inci maddenin birinci fıkrasının (ç) bendi uyarınca, endüstriyel işletmelerde ve hizmet sektöründeki binalarda </a:t>
            </a:r>
            <a:r>
              <a:rPr lang="tr-TR" sz="2800" b="1" dirty="0">
                <a:solidFill>
                  <a:srgbClr val="FF0000"/>
                </a:solidFill>
              </a:rPr>
              <a:t>yapılacak etütler </a:t>
            </a:r>
            <a:r>
              <a:rPr lang="tr-TR" sz="2800" dirty="0"/>
              <a:t>aşağıda tanımlanan usul ve esaslara göre yapılır</a:t>
            </a:r>
            <a:endParaRPr lang="tr-TR" sz="2800" dirty="0">
              <a:latin typeface="Bookman Old Style" panose="02050604050505020204" pitchFamily="18" charset="0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1FE3704-8158-C371-A616-3AB2A887BD6C}"/>
              </a:ext>
            </a:extLst>
          </p:cNvPr>
          <p:cNvSpPr/>
          <p:nvPr/>
        </p:nvSpPr>
        <p:spPr>
          <a:xfrm>
            <a:off x="300533" y="219167"/>
            <a:ext cx="75767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tr-TR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 ZORUNLU ENERJİ ETÜT KRİTERLERİ</a:t>
            </a:r>
            <a:endParaRPr lang="tr-TR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6A539A5-DA9A-1426-1B76-B9F77A5D3CF2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76F707B-A0FA-8528-30B7-72E94BB95455}"/>
              </a:ext>
            </a:extLst>
          </p:cNvPr>
          <p:cNvSpPr txBox="1"/>
          <p:nvPr/>
        </p:nvSpPr>
        <p:spPr>
          <a:xfrm>
            <a:off x="733669" y="4777165"/>
            <a:ext cx="9170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* Zorunlu etütler kapsamında yapılarak Bakanlığa sunulan enerji etüt raporları Ek-12 veya Ek-12A’da yer alan formatlara uygun olarak hazırlanır.</a:t>
            </a:r>
          </a:p>
          <a:p>
            <a:r>
              <a:rPr lang="tr-TR" dirty="0"/>
              <a:t>* Zorunlu etütler Bakanlık tarafından Ek-13 veya Ek-13A’daki şablonlara göre 100 (yüz) puan üzerinden değerlendirilir. Değerlendirme sonucu 70 (yetmiş) puanın altında olan etütler, düzeltilmek üzere etüdü yaptıran işletme, kurum veya kuruluşa iade edilir.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042E21B-9E32-DDBB-37E8-8D206C22F990}"/>
              </a:ext>
            </a:extLst>
          </p:cNvPr>
          <p:cNvSpPr txBox="1"/>
          <p:nvPr/>
        </p:nvSpPr>
        <p:spPr>
          <a:xfrm>
            <a:off x="844976" y="3413582"/>
            <a:ext cx="9579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ym typeface="Wingdings" panose="05000000000000000000" pitchFamily="2" charset="2"/>
              </a:rPr>
              <a:t>* ETKB yayınlamış olduğu </a:t>
            </a:r>
            <a:r>
              <a:rPr lang="tr-TR" sz="2000" dirty="0"/>
              <a:t>ENERJİ VERİMLİLİĞİ EĞİTİM VE SERTİFİKALANDIRMA </a:t>
            </a:r>
          </a:p>
          <a:p>
            <a:r>
              <a:rPr lang="tr-TR" sz="2000" dirty="0"/>
              <a:t>FAALİYETLERİ HAKKINDA UYGULAMA USUL VE ESASLAR içerisinde EK-13 ile belirtmiştir.</a:t>
            </a:r>
          </a:p>
          <a:p>
            <a:r>
              <a:rPr lang="tr-TR" sz="2000" dirty="0">
                <a:hlinkClick r:id="rId2"/>
              </a:rPr>
              <a:t>https://enerji.gov.tr/Media/Dizin/HIGM/tr/Mevzuat/Enerji_Verimliligi/Egitim_ve_Sertifikalandirma_Faaliyetleri.pdf </a:t>
            </a:r>
            <a:endParaRPr lang="tr-TR" sz="2000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AA82875-32A1-456E-AA0A-1718E567C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64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260910B-CDE8-BBD2-9F43-73874E03A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D54E282B-96B6-FF5F-13F8-C1D1ED9F6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353" y="0"/>
            <a:ext cx="4402781" cy="6858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D05E6AB-B8EF-8B95-D1E5-A6A6FDAFA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480" y="0"/>
            <a:ext cx="4638675" cy="68580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3B7822F-98EA-4E25-BF1D-C6C3C08961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292" y="125507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38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FCE532A-3D25-32F5-531E-F08B02D6E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BC2ED8B-7100-9E82-DD69-D884270C1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88" y="98612"/>
            <a:ext cx="6490447" cy="624010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85BCF61-4A36-4D65-9E76-DBD4BA4EE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32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BF7815D5-993C-1CF8-37A0-4405052E3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6D5CD76-1243-01FD-B222-E8F5D716D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42" y="42820"/>
            <a:ext cx="6030075" cy="65151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E858E773-D4B6-EAF7-676D-475E2BE1C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068" y="1323975"/>
            <a:ext cx="5820289" cy="421005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2ABAB4B-502F-57A0-6B5C-83C1F71B8B75}"/>
              </a:ext>
            </a:extLst>
          </p:cNvPr>
          <p:cNvSpPr txBox="1"/>
          <p:nvPr/>
        </p:nvSpPr>
        <p:spPr>
          <a:xfrm>
            <a:off x="6733983" y="5622802"/>
            <a:ext cx="4344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Not: Üretim ünitelerinde çalışma yapılmışsa puanı yardımcı işletmeler ve elektrik bölümüne eşit olarak paylaştırılır.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3DA2AA1-D24C-43CD-9EA7-6CF1A16407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967" y="74938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86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B27FF-9855-29D2-86BE-74A5CFD1E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B5148A61-AD51-C0D2-249C-F71FADEA9D73}"/>
              </a:ext>
            </a:extLst>
          </p:cNvPr>
          <p:cNvSpPr txBox="1"/>
          <p:nvPr/>
        </p:nvSpPr>
        <p:spPr>
          <a:xfrm>
            <a:off x="0" y="900000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sym typeface="Wingdings" panose="05000000000000000000" pitchFamily="2" charset="2"/>
              </a:rPr>
              <a:t> </a:t>
            </a:r>
            <a:r>
              <a:rPr lang="tr-TR" sz="2800" b="1" dirty="0"/>
              <a:t>ISO 50001 NEDİR?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09CAE2A-3CD1-C83C-3567-70172475F0F7}"/>
              </a:ext>
            </a:extLst>
          </p:cNvPr>
          <p:cNvSpPr txBox="1"/>
          <p:nvPr/>
        </p:nvSpPr>
        <p:spPr>
          <a:xfrm>
            <a:off x="1289785" y="2155450"/>
            <a:ext cx="9932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b="1" dirty="0"/>
              <a:t>* ENERJİ YÖNETİM SİSTEMİ</a:t>
            </a:r>
            <a:r>
              <a:rPr lang="tr-TR" sz="2400" dirty="0"/>
              <a:t>, enerji tüketiminin verimli ve sürdürülebilir bir şekilde yönetilmesini sağlayan uluslararası bir standarttır.</a:t>
            </a:r>
          </a:p>
          <a:p>
            <a:pPr algn="just"/>
            <a:r>
              <a:rPr lang="tr-TR" sz="2400" dirty="0"/>
              <a:t>* Doğru uygulanması halinde enerji sarfiyatlarını izleyerek birim ürün veya hizmetlere ait enerji maliyetlerini azaltabilecek, yada kayıp kaçakların önüne geçebilecek bir </a:t>
            </a:r>
            <a:r>
              <a:rPr lang="tr-TR" sz="2400" b="1" dirty="0"/>
              <a:t>REHBERDİR</a:t>
            </a:r>
            <a:r>
              <a:rPr lang="tr-TR" sz="2400" dirty="0"/>
              <a:t>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2B76ABA-0E8F-5A8B-DFB1-9CED8D9AE4FC}"/>
              </a:ext>
            </a:extLst>
          </p:cNvPr>
          <p:cNvSpPr txBox="1"/>
          <p:nvPr/>
        </p:nvSpPr>
        <p:spPr>
          <a:xfrm>
            <a:off x="4601634" y="4565062"/>
            <a:ext cx="824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b="1" dirty="0">
                <a:latin typeface="Bookman Old Style" panose="02050604050505020204" pitchFamily="18" charset="0"/>
                <a:sym typeface="Wingdings" panose="05000000000000000000" pitchFamily="2" charset="2"/>
              </a:rPr>
              <a:t> </a:t>
            </a:r>
            <a:r>
              <a:rPr lang="tr-TR" sz="2800" b="1" dirty="0">
                <a:latin typeface="Bookman Old Style" panose="02050604050505020204" pitchFamily="18" charset="0"/>
              </a:rPr>
              <a:t>ISO 50001 NE DEĞİLDİR</a:t>
            </a:r>
            <a:endParaRPr lang="tr-TR" sz="4000" b="1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9D0559D-FA73-FCC9-215F-7EC6006EADFB}"/>
              </a:ext>
            </a:extLst>
          </p:cNvPr>
          <p:cNvSpPr txBox="1"/>
          <p:nvPr/>
        </p:nvSpPr>
        <p:spPr>
          <a:xfrm>
            <a:off x="4601634" y="5349892"/>
            <a:ext cx="8976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* Ürün veya Hizmet standardı değildir. </a:t>
            </a:r>
          </a:p>
          <a:p>
            <a:pPr algn="just"/>
            <a:r>
              <a:rPr lang="tr-TR" dirty="0"/>
              <a:t>* Sadece dokümantasyon isteyen bir standart değildir.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32E4D735-8928-4881-9E40-4DFAA35A0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78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A0B45550-8DC8-78A9-DC3E-67DFE541C7EF}"/>
              </a:ext>
            </a:extLst>
          </p:cNvPr>
          <p:cNvSpPr txBox="1"/>
          <p:nvPr/>
        </p:nvSpPr>
        <p:spPr>
          <a:xfrm>
            <a:off x="886084" y="1166842"/>
            <a:ext cx="98426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* Enerji yöneticisi görevlendirmekle yükümlü kamu binaları, ticari binalar, hizmet binaları, elektrik üretim tesisleri ile endüstriyel işletmeler ve enerji yönetim birimi kurmakla yükümlü organize sanayi bölgeleri ile endüstriyel işletmeler </a:t>
            </a:r>
            <a:r>
              <a:rPr lang="tr-TR" sz="2400" u="sng" dirty="0"/>
              <a:t>Türk Akreditasyon Kurumu </a:t>
            </a:r>
            <a:r>
              <a:rPr lang="tr-TR" sz="2400" u="sng" dirty="0">
                <a:solidFill>
                  <a:srgbClr val="FF0000"/>
                </a:solidFill>
              </a:rPr>
              <a:t>(TÜRKAK) tarafından akredite edilmiş </a:t>
            </a:r>
            <a:r>
              <a:rPr lang="tr-TR" sz="2400" u="sng" dirty="0"/>
              <a:t>kurum/kuruluşlar veya şirketler aracılığı ile</a:t>
            </a:r>
            <a:r>
              <a:rPr lang="tr-TR" sz="2400" dirty="0"/>
              <a:t>  </a:t>
            </a:r>
            <a:r>
              <a:rPr lang="tr-TR" sz="2400" b="1" dirty="0"/>
              <a:t>TS EN ISO 50001 Enerji Yönetim Sistemini kurarak belgelendirecektir. </a:t>
            </a:r>
          </a:p>
          <a:p>
            <a:pPr marL="342900" indent="-342900" algn="just">
              <a:buFont typeface="Wingdings" panose="05000000000000000000" pitchFamily="2" charset="2"/>
              <a:buChar char="è"/>
            </a:pPr>
            <a:endParaRPr lang="tr-TR" sz="2400" b="1" dirty="0"/>
          </a:p>
          <a:p>
            <a:pPr marL="342900" indent="-342900" algn="just">
              <a:buFont typeface="Wingdings" panose="05000000000000000000" pitchFamily="2" charset="2"/>
              <a:buChar char="è"/>
            </a:pPr>
            <a:endParaRPr lang="tr-TR" sz="2400" b="1" dirty="0"/>
          </a:p>
          <a:p>
            <a:pPr marL="342900" indent="-342900" algn="just">
              <a:buFont typeface="Wingdings" panose="05000000000000000000" pitchFamily="2" charset="2"/>
              <a:buChar char="è"/>
            </a:pPr>
            <a:endParaRPr lang="tr-TR" sz="2400" b="1" dirty="0"/>
          </a:p>
          <a:p>
            <a:pPr marL="342900" indent="-342900" algn="just">
              <a:buFont typeface="Wingdings" panose="05000000000000000000" pitchFamily="2" charset="2"/>
              <a:buChar char="è"/>
            </a:pPr>
            <a:endParaRPr lang="tr-TR" sz="2400" b="1" dirty="0"/>
          </a:p>
          <a:p>
            <a:pPr algn="just"/>
            <a:r>
              <a:rPr lang="tr-TR" sz="2400" dirty="0"/>
              <a:t>* Enerji yönetim sisteminin güncel tutulmasından ilgili kurum, kuruluş ve işletmeler sorumludur.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D614701-1ABE-161D-6147-E358BC92BA04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7D7B4C8-FE18-FCA3-4B6F-6017070485BC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TS EN ISO 50001 Enerji Yönetim Sistemi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72249EE-83AD-4DB0-AE8E-749F3877B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13" y="115169"/>
            <a:ext cx="1226325" cy="122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95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F7D7B4C8-FE18-FCA3-4B6F-6017070485BC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TS EN ISO 50001 Enerji Yönetim Sistemi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72249EE-83AD-4DB0-AE8E-749F3877B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729" y="0"/>
            <a:ext cx="950793" cy="950793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2D50D03-7920-4182-8C0F-2FFF2913E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5" y="775497"/>
            <a:ext cx="5603139" cy="530700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89A9B6D-4436-4638-80A5-21EC70BAB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574" y="753560"/>
            <a:ext cx="6229817" cy="275061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20B0E7BA-0759-4E93-84E1-EA937F68E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705" y="3619347"/>
            <a:ext cx="6229817" cy="257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2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BD614701-1ABE-161D-6147-E358BC92BA04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7D7B4C8-FE18-FCA3-4B6F-6017070485BC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TS EN ISO 50001 Enerji Yönetim Sistemi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72249EE-83AD-4DB0-AE8E-749F3877B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13" y="115169"/>
            <a:ext cx="1226325" cy="122632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98B73A1-EB36-47FA-A82F-22B80850A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5" y="1341494"/>
            <a:ext cx="11958918" cy="391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24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BD614701-1ABE-161D-6147-E358BC92BA04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7D7B4C8-FE18-FCA3-4B6F-6017070485BC}"/>
              </a:ext>
            </a:extLst>
          </p:cNvPr>
          <p:cNvSpPr txBox="1"/>
          <p:nvPr/>
        </p:nvSpPr>
        <p:spPr>
          <a:xfrm>
            <a:off x="0" y="115170"/>
            <a:ext cx="11097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TS EN ISO 50001 Enerji Yönetim Sistemi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72249EE-83AD-4DB0-AE8E-749F3877B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13" y="115169"/>
            <a:ext cx="1226325" cy="12263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E91FA25-9796-4673-82FC-522ADD654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1495"/>
            <a:ext cx="12192000" cy="368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23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F00D022-57B4-2B87-8A31-E0A0F54AE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20">
            <a:extLst>
              <a:ext uri="{FF2B5EF4-FFF2-40B4-BE49-F238E27FC236}">
                <a16:creationId xmlns:a16="http://schemas.microsoft.com/office/drawing/2014/main" id="{E2E9A4DA-A479-8304-D203-5904763CF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410" y="3745636"/>
            <a:ext cx="5113303" cy="2872208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705EF49B-D295-CAF9-F5C4-2623DADDE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63" y="3745636"/>
            <a:ext cx="5263512" cy="2978098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FCE1A995-4291-96D4-E689-DE9592741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455B8D37-1DDA-1349-E12C-04DF9DE04FEE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SERA GAZI ETKİSİ :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AC7263C-B205-714C-838E-576728657E06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72A845BA-7192-9AC5-CC0A-08A7BCA13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63" y="832414"/>
            <a:ext cx="5263511" cy="2874212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141D20F2-8272-FF72-A9F2-C91F4D4A8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545" y="832414"/>
            <a:ext cx="5121168" cy="2874212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420DB4AE-C1D6-4E20-8B60-76D0F2522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13" y="35726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63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4EC55-E375-3C7C-9A64-A27745DC0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0439C6F-D306-8594-EA90-07D58B550987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TS EN ISO 14064 1:2018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335717F-6B69-94FE-337C-FD150A967C21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B37F195-A2EF-77D2-7491-FDB0E315BAA4}"/>
              </a:ext>
            </a:extLst>
          </p:cNvPr>
          <p:cNvSpPr txBox="1"/>
          <p:nvPr/>
        </p:nvSpPr>
        <p:spPr>
          <a:xfrm>
            <a:off x="1091955" y="1080907"/>
            <a:ext cx="8976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«Sera Gazı Emisyonlarının Ve Uzaklaştırmalarının Kuruluş Seviyesinde Hesaplanmasına Ve Rapor Edilmesine Dair Kılavuz Ve Özellikler»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9E500CA-B2BB-FF6B-CB30-1279AE469D10}"/>
              </a:ext>
            </a:extLst>
          </p:cNvPr>
          <p:cNvSpPr txBox="1"/>
          <p:nvPr/>
        </p:nvSpPr>
        <p:spPr>
          <a:xfrm>
            <a:off x="706794" y="2511273"/>
            <a:ext cx="10696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/>
              <a:t>* SERA GAZI : Yeryüzü, atmosfer ve bulutlar tarafından salınan, kızılötesi ışıma spektrum aralığında, belirli dalga boylarındaki ışımayı soğuran ve salınmasını sağlayan, atmosferin </a:t>
            </a:r>
            <a:r>
              <a:rPr lang="tr-TR" sz="2400" dirty="0">
                <a:solidFill>
                  <a:srgbClr val="FF0000"/>
                </a:solidFill>
              </a:rPr>
              <a:t>hem doğal hem de antropojenik </a:t>
            </a:r>
            <a:r>
              <a:rPr lang="tr-TR" sz="2400" dirty="0"/>
              <a:t>gaz bileşeni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B7C82CD-607D-086D-71C8-50E278A86A60}"/>
              </a:ext>
            </a:extLst>
          </p:cNvPr>
          <p:cNvSpPr txBox="1"/>
          <p:nvPr/>
        </p:nvSpPr>
        <p:spPr>
          <a:xfrm>
            <a:off x="800471" y="4399545"/>
            <a:ext cx="106961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Not(1)</a:t>
            </a:r>
            <a:r>
              <a:rPr lang="tr-TR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tr-TR" sz="1800" b="0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Seragazlarının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(ör:CO</a:t>
            </a:r>
            <a:r>
              <a:rPr lang="tr-TR" sz="11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,CH</a:t>
            </a:r>
            <a:r>
              <a:rPr lang="tr-TR" sz="11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,N</a:t>
            </a:r>
            <a:r>
              <a:rPr lang="tr-TR" sz="11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O,HFC,PFC ve SF</a:t>
            </a:r>
            <a:r>
              <a:rPr lang="tr-TR" sz="11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6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) hangileri olduğuna dair güncel bilgiye IPCC değerlendirme raporlarından ulaşılabilir.</a:t>
            </a:r>
          </a:p>
          <a:p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Not(2) </a:t>
            </a:r>
            <a:r>
              <a:rPr lang="tr-TR" sz="1800" b="0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Subuharı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(H2O) ve ozon (O3) hem antropojenik </a:t>
            </a:r>
            <a:r>
              <a:rPr lang="tr-TR" sz="1800" b="0" i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hemde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doğal sera gazlarıdır. Bununla birlikte çoğu zaman bu iki gazın atmosferdeki varlığında insan etkisinin payını belirlemekle ilişkili zorluklardan dolayı sera gazı olarak </a:t>
            </a:r>
            <a:r>
              <a:rPr lang="tr-TR" sz="1800" b="0" i="1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tanımlanmamaktadırlar</a:t>
            </a:r>
            <a:r>
              <a:rPr lang="tr-TR" sz="18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tr-TR" dirty="0"/>
          </a:p>
        </p:txBody>
      </p:sp>
      <p:sp>
        <p:nvSpPr>
          <p:cNvPr id="10" name="Ok: Sol Yukarı 9">
            <a:extLst>
              <a:ext uri="{FF2B5EF4-FFF2-40B4-BE49-F238E27FC236}">
                <a16:creationId xmlns:a16="http://schemas.microsoft.com/office/drawing/2014/main" id="{8D01ED3F-1B52-60CA-0B4C-2EA4AA505FA4}"/>
              </a:ext>
            </a:extLst>
          </p:cNvPr>
          <p:cNvSpPr/>
          <p:nvPr/>
        </p:nvSpPr>
        <p:spPr>
          <a:xfrm rot="5400000">
            <a:off x="6604330" y="3248173"/>
            <a:ext cx="491573" cy="1300348"/>
          </a:xfrm>
          <a:prstGeom prst="lef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DF3147BE-9A81-39DF-0A71-C61F338BEC28}"/>
              </a:ext>
            </a:extLst>
          </p:cNvPr>
          <p:cNvSpPr/>
          <p:nvPr/>
        </p:nvSpPr>
        <p:spPr>
          <a:xfrm>
            <a:off x="7625916" y="3711602"/>
            <a:ext cx="3776989" cy="5323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İnsan Faaliyetleri Sonucunda Oluşan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A117D206-8F3F-4BE7-8728-9599D2306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01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C87C8BA4-2CF7-61A5-5C47-5ACD3E476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9BABD855-948F-60A2-3BEA-6948827E1C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763184"/>
              </p:ext>
            </p:extLst>
          </p:nvPr>
        </p:nvGraphicFramePr>
        <p:xfrm>
          <a:off x="1443415" y="529389"/>
          <a:ext cx="9189404" cy="5728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372B0C2D-31B1-D73F-A4C5-7F8CAD8ADECB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SERA GAZI EMİSYONLARI :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E083123-F211-62A6-A7F8-B7AF389E323D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05333186-1CE4-4D82-83EE-C965AC120F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819" y="121368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38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E0B4DA-3D43-9CFB-CE6E-BFFD39B41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5D7AB09-D6B3-9FCF-501F-889E519BA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045C83D-D453-BA36-9731-D053D7183FC8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SERA GAZI ETKİSİ :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B77E0E8-7180-AC57-8F17-D7AD876A17A6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7BEADCD-325E-6A6B-7924-E8495ACC5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43" y="644588"/>
            <a:ext cx="9189405" cy="5141161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084BDB9A-6D47-2E83-834C-C6604F4E962D}"/>
              </a:ext>
            </a:extLst>
          </p:cNvPr>
          <p:cNvSpPr txBox="1"/>
          <p:nvPr/>
        </p:nvSpPr>
        <p:spPr>
          <a:xfrm>
            <a:off x="312353" y="5862688"/>
            <a:ext cx="910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4"/>
              </a:rPr>
              <a:t>https://ourworldindata.org/co2-emissions</a:t>
            </a:r>
            <a:endParaRPr lang="tr-TR" dirty="0"/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CB27942-4B42-8FF4-CCB5-DACCA326D471}"/>
              </a:ext>
            </a:extLst>
          </p:cNvPr>
          <p:cNvSpPr/>
          <p:nvPr/>
        </p:nvSpPr>
        <p:spPr>
          <a:xfrm>
            <a:off x="10202779" y="3224463"/>
            <a:ext cx="1799924" cy="27817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/>
              <a:t>Bir</a:t>
            </a:r>
          </a:p>
          <a:p>
            <a:pPr algn="ctr"/>
            <a:r>
              <a:rPr lang="tr-TR" sz="2000" dirty="0"/>
              <a:t>sera gazının atmosfere salınmasına</a:t>
            </a:r>
          </a:p>
          <a:p>
            <a:pPr algn="ctr"/>
            <a:r>
              <a:rPr lang="tr-TR" sz="2000" dirty="0"/>
              <a:t>SERA GAZI</a:t>
            </a:r>
          </a:p>
          <a:p>
            <a:pPr algn="ctr"/>
            <a:r>
              <a:rPr lang="tr-TR" sz="2000" dirty="0"/>
              <a:t>EMİSYONU </a:t>
            </a:r>
          </a:p>
          <a:p>
            <a:pPr algn="ctr"/>
            <a:r>
              <a:rPr lang="tr-TR" sz="2000" dirty="0"/>
              <a:t>denir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C08B2866-28F0-45BD-B485-47742EA63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425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56AC88B-8996-D187-47AE-A73E6B799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5AEA67A-AA56-3959-A7E7-383E2B1A9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A0FE87EC-6E0A-B6B6-3459-FEF09E144751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SERA GAZI ETKİSİ :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8A5551E-37A0-47C3-F6F9-E1F970DF3484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4112DF8-38C4-85B9-B6C5-F74F614E4BF9}"/>
              </a:ext>
            </a:extLst>
          </p:cNvPr>
          <p:cNvSpPr txBox="1"/>
          <p:nvPr/>
        </p:nvSpPr>
        <p:spPr>
          <a:xfrm>
            <a:off x="312353" y="5862688"/>
            <a:ext cx="910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https://ourworldindata.org/climate-change</a:t>
            </a:r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705415A4-74D5-1A4A-1C88-F0FC5CF2D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214" y="670409"/>
            <a:ext cx="7049338" cy="4616115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B8511E3E-439B-45C4-9010-4E6D7D9EC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37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4C65B-D3A9-113E-C7F1-7748D09C5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5E4385-1E34-72AC-DE6D-A0EEBCC9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11" y="834674"/>
            <a:ext cx="112174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tr-TR" altLang="tr-TR" b="1" cap="none" dirty="0">
                <a:solidFill>
                  <a:schemeClr val="tx1"/>
                </a:solidFill>
                <a:latin typeface="Arial" panose="020B0604020202020204" pitchFamily="34" charset="0"/>
              </a:rPr>
              <a:t>Enerji verimliliği bir tercih değil, artık bir ZORUNLULUKTUR </a:t>
            </a:r>
            <a:r>
              <a:rPr lang="tr-TR" altLang="tr-TR" sz="3200" b="1" cap="none" dirty="0">
                <a:solidFill>
                  <a:srgbClr val="FF0000"/>
                </a:solidFill>
                <a:latin typeface="Arial" panose="020B0604020202020204" pitchFamily="34" charset="0"/>
              </a:rPr>
              <a:t>!</a:t>
            </a:r>
            <a:endParaRPr lang="tr-TR" altLang="tr-TR" b="1" cap="none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B4F5C23-8E12-8B1A-E7FF-07DE910F0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784" y="1394554"/>
            <a:ext cx="9991022" cy="4709992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436BF35A-7B65-7157-9894-656BDCABFF3C}"/>
              </a:ext>
            </a:extLst>
          </p:cNvPr>
          <p:cNvSpPr txBox="1"/>
          <p:nvPr/>
        </p:nvSpPr>
        <p:spPr>
          <a:xfrm>
            <a:off x="223958" y="6450410"/>
            <a:ext cx="5777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>
                <a:solidFill>
                  <a:schemeClr val="bg1"/>
                </a:solidFill>
              </a:rPr>
              <a:t>https://data.giss.nasa.gov/gistemp/graphs_v4/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44459EF-A6EB-45A4-BE67-EDE0EB1E7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786" y="13899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80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A877610-CFD6-24BB-46D6-9A1049005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E5E2AEEC-5A92-4A38-C1A9-DC192FA5B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9B311A7-4DDB-A068-CE90-8E4FFD2B84DB}"/>
              </a:ext>
            </a:extLst>
          </p:cNvPr>
          <p:cNvSpPr txBox="1"/>
          <p:nvPr/>
        </p:nvSpPr>
        <p:spPr>
          <a:xfrm>
            <a:off x="132147" y="121368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SERA GAZI ETKİSİ : 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338F6A8-03F7-B8E1-894D-E040B9EEBB39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BB10E1F-F0F7-4B58-D8D1-6A58423272D5}"/>
              </a:ext>
            </a:extLst>
          </p:cNvPr>
          <p:cNvSpPr txBox="1"/>
          <p:nvPr/>
        </p:nvSpPr>
        <p:spPr>
          <a:xfrm>
            <a:off x="312353" y="5862688"/>
            <a:ext cx="910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https://ourworldindata.org/climate-change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D7071E5-9C46-09FE-BDE0-34C2E6EAB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45" y="670409"/>
            <a:ext cx="7810407" cy="507567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9F28260-C6E6-4C76-907E-A9B84C25B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338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5783F-4E23-88F2-B937-375D8F8F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A2F8CE9F-5D27-8F83-3E86-AC1779B7F5AE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1A3A3643-5C39-EE0F-F0A8-A6BF8268C1D2}"/>
              </a:ext>
            </a:extLst>
          </p:cNvPr>
          <p:cNvSpPr txBox="1"/>
          <p:nvPr/>
        </p:nvSpPr>
        <p:spPr>
          <a:xfrm>
            <a:off x="362467" y="279339"/>
            <a:ext cx="4768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457200" indent="-457200" algn="just">
              <a:buFont typeface="Wingdings" panose="05000000000000000000" pitchFamily="2" charset="2"/>
              <a:buChar char="è"/>
              <a:defRPr sz="2800" b="1"/>
            </a:lvl1pPr>
          </a:lstStyle>
          <a:p>
            <a:r>
              <a:rPr lang="tr-TR" dirty="0"/>
              <a:t>Paris İklim Anlaşması 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52AD95D-9A02-7E42-85EA-E5BB5A87CF77}"/>
              </a:ext>
            </a:extLst>
          </p:cNvPr>
          <p:cNvSpPr txBox="1"/>
          <p:nvPr/>
        </p:nvSpPr>
        <p:spPr>
          <a:xfrm>
            <a:off x="1342967" y="4435207"/>
            <a:ext cx="8976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15-16 Kasım 2022 tertiplenen Bakanlar Oturumunda Çevre, Şehircilik ve İklim Değişikliği Bakanı Sayın Murat Kurum, </a:t>
            </a:r>
            <a:r>
              <a:rPr lang="tr-TR" b="1" dirty="0"/>
              <a:t>daha önce ilan ettiğimiz 2030 yılına kadar %21’e varan artıştan, </a:t>
            </a:r>
            <a:r>
              <a:rPr lang="tr-TR" b="1" dirty="0">
                <a:solidFill>
                  <a:srgbClr val="FF0000"/>
                </a:solidFill>
              </a:rPr>
              <a:t>azaltım hedefimizi (NDC) güncelleyerek, %41’e</a:t>
            </a:r>
            <a:r>
              <a:rPr lang="tr-TR" b="1" dirty="0"/>
              <a:t> yükselttiğimizi, </a:t>
            </a:r>
            <a:r>
              <a:rPr lang="tr-TR" dirty="0"/>
              <a:t>böylelikle, 2030 yılı için yaklaşık 500 milyon ton emisyon azaltımı yapacağımızı açıklamıştır.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7085389-F8BC-4329-999A-9A57D5DE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232AB58-6B0D-463C-9DE2-9DB1BCA5B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235" y="970084"/>
            <a:ext cx="5904157" cy="30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8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5783F-4E23-88F2-B937-375D8F8F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E9C8350-CA48-9C78-8907-CDF86B12FE88}"/>
              </a:ext>
            </a:extLst>
          </p:cNvPr>
          <p:cNvSpPr txBox="1"/>
          <p:nvPr/>
        </p:nvSpPr>
        <p:spPr>
          <a:xfrm>
            <a:off x="132147" y="121368"/>
            <a:ext cx="9189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è"/>
            </a:pPr>
            <a:r>
              <a:rPr lang="tr-TR" sz="2800" b="1" dirty="0"/>
              <a:t>2030 Stratejisi ve II. Ulusal Enerji Verimliliği Eylem Planı (2024 - 2030)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7D4E685-B919-55D0-7E87-06F2D8543DE2}"/>
              </a:ext>
            </a:extLst>
          </p:cNvPr>
          <p:cNvSpPr txBox="1"/>
          <p:nvPr/>
        </p:nvSpPr>
        <p:spPr>
          <a:xfrm>
            <a:off x="1091955" y="1320604"/>
            <a:ext cx="89768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Türkiye’nin </a:t>
            </a:r>
            <a:r>
              <a:rPr lang="tr-TR" b="1" dirty="0"/>
              <a:t>2053 net sıfır emisyon hedefini </a:t>
            </a:r>
            <a:r>
              <a:rPr lang="tr-TR" dirty="0"/>
              <a:t>esas alarak oluşturulan ve 19 Ocak 2023 tarihinde kamuoyu ile paylaşılan Türkiye Ulusal Enerji Planı, 2035 yılına kadar olan döneme yönelik tahmin ve projeksiyonları içermektedir. Söz konusu Plan; nüfus artışı, ekonomik büyüme, yakıt fiyatları gibi temel göstergelerdeki gelişim eğilimleri dikkate alınarak </a:t>
            </a:r>
            <a:r>
              <a:rPr lang="tr-TR" b="1" dirty="0"/>
              <a:t>sanayi, tarım, ulaştırma sektörleriyle binalardaki ve hizmet sektöründeki</a:t>
            </a:r>
            <a:r>
              <a:rPr lang="tr-TR" dirty="0"/>
              <a:t> enerji talebini ve bu talebe karşılık vermek üzere oluşturulmuş arz senaryolarını kapsamaktadır. Farklı düzeylerde ileri teknoloji ekipmanlarının kullanımıyla birlikte enerji verimliliğinin değerlendirildiği Türkiye Ulusal Enerji Planı’nda 2000 - 2035 döneminde </a:t>
            </a:r>
            <a:r>
              <a:rPr lang="tr-TR" b="1" dirty="0"/>
              <a:t>enerji yoğunluğundaki</a:t>
            </a:r>
            <a:r>
              <a:rPr lang="tr-TR" dirty="0"/>
              <a:t> iyileşmenin </a:t>
            </a:r>
            <a:r>
              <a:rPr lang="tr-TR" b="1" dirty="0">
                <a:solidFill>
                  <a:srgbClr val="FF0000"/>
                </a:solidFill>
              </a:rPr>
              <a:t>%51</a:t>
            </a:r>
            <a:r>
              <a:rPr lang="tr-TR" b="1" dirty="0"/>
              <a:t> </a:t>
            </a:r>
            <a:r>
              <a:rPr lang="tr-TR" dirty="0"/>
              <a:t>olması öngörülmektedir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2F8CE9F-5D27-8F83-3E86-AC1779B7F5AE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7085389-F8BC-4329-999A-9A57D5DE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44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7DCBB34A-2870-1844-C337-87A93E6FADEA}"/>
              </a:ext>
            </a:extLst>
          </p:cNvPr>
          <p:cNvSpPr txBox="1"/>
          <p:nvPr/>
        </p:nvSpPr>
        <p:spPr>
          <a:xfrm>
            <a:off x="154850" y="638390"/>
            <a:ext cx="842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İDARİ PARA CEZALARI</a:t>
            </a:r>
            <a:endParaRPr lang="tr-TR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BBF707F-645E-B841-60B8-AE85F6BF9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265486"/>
              </p:ext>
            </p:extLst>
          </p:nvPr>
        </p:nvGraphicFramePr>
        <p:xfrm>
          <a:off x="1232035" y="1299411"/>
          <a:ext cx="9496679" cy="4466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2841">
                  <a:extLst>
                    <a:ext uri="{9D8B030D-6E8A-4147-A177-3AD203B41FA5}">
                      <a16:colId xmlns:a16="http://schemas.microsoft.com/office/drawing/2014/main" val="2782840690"/>
                    </a:ext>
                  </a:extLst>
                </a:gridCol>
                <a:gridCol w="2127248">
                  <a:extLst>
                    <a:ext uri="{9D8B030D-6E8A-4147-A177-3AD203B41FA5}">
                      <a16:colId xmlns:a16="http://schemas.microsoft.com/office/drawing/2014/main" val="1878578995"/>
                    </a:ext>
                  </a:extLst>
                </a:gridCol>
                <a:gridCol w="2128295">
                  <a:extLst>
                    <a:ext uri="{9D8B030D-6E8A-4147-A177-3AD203B41FA5}">
                      <a16:colId xmlns:a16="http://schemas.microsoft.com/office/drawing/2014/main" val="3725186728"/>
                    </a:ext>
                  </a:extLst>
                </a:gridCol>
                <a:gridCol w="2128295">
                  <a:extLst>
                    <a:ext uri="{9D8B030D-6E8A-4147-A177-3AD203B41FA5}">
                      <a16:colId xmlns:a16="http://schemas.microsoft.com/office/drawing/2014/main" val="2206442904"/>
                    </a:ext>
                  </a:extLst>
                </a:gridCol>
              </a:tblGrid>
              <a:tr h="108227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 dirty="0">
                          <a:effectLst/>
                        </a:rPr>
                        <a:t>5627 Sayılı Enerji Verimliliği Kanununun 10 uncu Maddesinin Birinci Fıkrasının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Kanunda Öngörülen Para Cezaları (TL)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2024 Yılında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Uygulanan Para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Cezaları (TL)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2025 Yılında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Uygulanacak Para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Cezaları (TL)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724363667"/>
                  </a:ext>
                </a:extLst>
              </a:tr>
              <a:tr h="947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(a) Bendinin (2) Numaralı Alt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Bendindeki Ceza Miktarları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10.000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50.000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179.536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897.945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258.406</a:t>
                      </a:r>
                      <a:endParaRPr lang="tr-TR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1.292.412</a:t>
                      </a:r>
                      <a:endParaRPr lang="tr-TR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532972051"/>
                  </a:ext>
                </a:extLst>
              </a:tr>
              <a:tr h="6091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(a) Bendinin (3) Numaralı Alt Bendindeki Ceza Miktarı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500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8.918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12.835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807686953"/>
                  </a:ext>
                </a:extLst>
              </a:tr>
              <a:tr h="6091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(a) Bendinin (7) Numaralı Alt Bendindeki Ceza Miktarı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5.000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89.746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129.171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447677674"/>
                  </a:ext>
                </a:extLst>
              </a:tr>
              <a:tr h="6091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(a) Bendinin (8) Numaralı Alt Bendindeki Ceza Miktarı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20.000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359.121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effectLst/>
                        </a:rPr>
                        <a:t>516.882</a:t>
                      </a:r>
                      <a:endParaRPr lang="tr-TR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119927116"/>
                  </a:ext>
                </a:extLst>
              </a:tr>
              <a:tr h="6091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tr-TR" sz="1800" dirty="0">
                          <a:effectLst/>
                        </a:rPr>
                        <a:t>(a) Bendinin (9) Numaralı Alt Bendindeki Ceza Miktarı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20.000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>
                          <a:effectLst/>
                        </a:rPr>
                        <a:t>359.121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800" dirty="0">
                          <a:effectLst/>
                        </a:rPr>
                        <a:t>516.882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150176439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0D706F14-50AA-10C8-F139-7E9C6AEC5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C34B24A-AD80-460D-8634-438AC421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714" y="104326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386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8006CA-4C10-BA5B-C60E-08F3B09F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A6592807-EA79-E97F-C5DF-25C81104E07E}"/>
              </a:ext>
            </a:extLst>
          </p:cNvPr>
          <p:cNvSpPr txBox="1"/>
          <p:nvPr/>
        </p:nvSpPr>
        <p:spPr>
          <a:xfrm>
            <a:off x="1276778" y="1318444"/>
            <a:ext cx="9715273" cy="44012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spcAft>
                <a:spcPts val="800"/>
              </a:spcAft>
            </a:pP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Bendinin (8) Numaralı Alt Bendi :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Endüstriyel işletmeler ve binaların sahipleri veya yönetimleri, </a:t>
            </a:r>
            <a:r>
              <a:rPr lang="tr-T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tr-TR" sz="18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nci</a:t>
            </a:r>
            <a:r>
              <a:rPr lang="tr-TR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maddenin birinci fıkrasının (a) bendi ve ilgili yönetmelik hükümlerine aykırı hareket edilmesi halinde,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aykırılığın giderilmesi için ihtar edilir. Aykırılığın otuz gün içerisinde giderilmemesi halinde; endüstriyel işletmeye, bina sahibine veya bina yönetimine </a:t>
            </a: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516.882 Türk Lirası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idarî para cezası verilir.</a:t>
            </a:r>
          </a:p>
          <a:p>
            <a:pPr algn="just">
              <a:spcAft>
                <a:spcPts val="800"/>
              </a:spcAft>
            </a:pP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Madde 7 (a) : Uygulamalar; </a:t>
            </a:r>
          </a:p>
          <a:p>
            <a:pPr>
              <a:spcAft>
                <a:spcPts val="800"/>
              </a:spcAft>
            </a:pPr>
            <a:r>
              <a:rPr lang="tr-TR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Enerji yönetimi ile ilgili olarak yürütülecek faaliyetler</a:t>
            </a:r>
          </a:p>
          <a:p>
            <a:pPr>
              <a:spcAft>
                <a:spcPts val="800"/>
              </a:spcAft>
            </a:pP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 görevlendirme, ISO 50001 belgelendirme, Etüt vb</a:t>
            </a: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Mart sonu bilgilendirme, </a:t>
            </a:r>
          </a:p>
          <a:p>
            <a:pPr>
              <a:spcAft>
                <a:spcPts val="800"/>
              </a:spcAft>
            </a:pP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EKB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BC33C280-EFE3-5463-E59D-57EBA438F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D2DB8BB-F5A8-4439-986E-3A5FECC9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172" y="0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15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C11E15-414C-246A-9509-C8BD103E1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21BB2192-6947-0854-B5CA-F920E45F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6C0B2805-8E4A-AFA3-96F7-BCBD7658230A}"/>
              </a:ext>
            </a:extLst>
          </p:cNvPr>
          <p:cNvSpPr txBox="1"/>
          <p:nvPr/>
        </p:nvSpPr>
        <p:spPr>
          <a:xfrm>
            <a:off x="1162789" y="1397674"/>
            <a:ext cx="9454718" cy="406265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 algn="just">
              <a:spcAft>
                <a:spcPts val="800"/>
              </a:spcAft>
              <a:buAutoNum type="alphaLcParenBoth"/>
            </a:pP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Bendinin (2) Numaralı Alt Bendi : </a:t>
            </a:r>
            <a:r>
              <a:rPr lang="tr-TR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inci, 7 </a:t>
            </a:r>
            <a:r>
              <a:rPr lang="tr-TR" sz="20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nci</a:t>
            </a:r>
            <a:r>
              <a:rPr lang="tr-TR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8 inci ve </a:t>
            </a:r>
            <a:r>
              <a:rPr lang="tr-TR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uncu maddeler </a:t>
            </a:r>
            <a:r>
              <a:rPr lang="tr-TR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kapsamında istenen bilgilerin ve inceleme yapma imkânının verilmemesi halinde 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istenen bilgi ve/veya iznin verilmesi için otuz günlük süre tanınır. Verilen süre sonunda istenen bilgilerin yanlış veya noksan verilmesi halinde </a:t>
            </a: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258.406 Türk Lirası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hiçbir bilgi verilmemesi 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ve/veya yerinde inceleme imkânının tanınmaması halinde </a:t>
            </a: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1.292.412 Türk Lirası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idarî para cezası verilir.</a:t>
            </a:r>
          </a:p>
          <a:p>
            <a:pPr marL="457200" indent="-457200" algn="just">
              <a:spcAft>
                <a:spcPts val="800"/>
              </a:spcAft>
              <a:buAutoNum type="alphaLcParenBoth"/>
            </a:pPr>
            <a:endParaRPr lang="tr-TR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Madde 5: Yetkilendirmeler / Madde 7: Uygulamalar / Madde 8: Destekler </a:t>
            </a: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tr-T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tr-T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Madde 9: Diğer uygulamalar (enerji verimliliği artırıcı uygulamalar)</a:t>
            </a:r>
            <a:endParaRPr lang="tr-T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tr-TR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tr-T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8A9C81F-188D-4295-78A2-4D6D152FC2FE}"/>
              </a:ext>
            </a:extLst>
          </p:cNvPr>
          <p:cNvSpPr/>
          <p:nvPr/>
        </p:nvSpPr>
        <p:spPr>
          <a:xfrm>
            <a:off x="-194810" y="6334780"/>
            <a:ext cx="171452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r-TR" sz="28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</a:rPr>
              <a:t>BİLGİ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4C2E1A8-7365-48CE-BFF9-1BA92C294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07" y="89649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34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6C3E9-2572-88FD-0552-E61B0C510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738FDC3D-9DDF-44B9-4E30-542CDDAD3358}"/>
              </a:ext>
            </a:extLst>
          </p:cNvPr>
          <p:cNvSpPr txBox="1"/>
          <p:nvPr/>
        </p:nvSpPr>
        <p:spPr>
          <a:xfrm>
            <a:off x="1143539" y="1311182"/>
            <a:ext cx="9454718" cy="385746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spcAft>
                <a:spcPts val="800"/>
              </a:spcAft>
            </a:pP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idarî para cezası uygulanmasını takip eden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 yıl içinde aynı fiilin tekrarlanması halinde </a:t>
            </a:r>
            <a:r>
              <a:rPr lang="tr-T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idarî para cezaları iki kat artırılarak uygulanır.</a:t>
            </a:r>
          </a:p>
          <a:p>
            <a:pPr algn="just">
              <a:spcAft>
                <a:spcPts val="800"/>
              </a:spcAft>
            </a:pP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endüstriyel işletmelere, bina sahibine veya bina yönetimine verilmiş olan ceza miktarlarının, cezaya muhatap gerçek veya tüzel kişinin bir önceki malî yıla ilişkin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toplam enerji harcamalarının yüzde yirmisini 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veya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tüzel kişinin bir önceki malî yılına ilişkin bilançosunda yer alan gelirlerinin yüzde beşini geçmesi halinde, 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otuz gün içerisinde bilanço ve enerji harcamalarına ilişkin belgelerin ibraz edilmesi şartıyla, her iki sınıra göre hesaplanan tutarlardan </a:t>
            </a:r>
            <a:r>
              <a:rPr lang="tr-T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düşük olanı ceza miktarı </a:t>
            </a:r>
            <a:r>
              <a:rPr lang="tr-TR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olarak hesaplanır.</a:t>
            </a:r>
          </a:p>
          <a:p>
            <a:pPr algn="just">
              <a:spcAft>
                <a:spcPts val="800"/>
              </a:spcAft>
            </a:pPr>
            <a:endParaRPr lang="tr-TR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tr-TR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1D0FBB0-20E1-450D-AC7E-F4D467FE0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257" y="80683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435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2A5FA-FA0C-6683-AADA-FC6D3FCC2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0141196-2527-2AFC-CC1E-DA619DCCE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298" y="1806398"/>
            <a:ext cx="5744974" cy="324520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91D25A6-9754-9F12-BD94-FA2DE299C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98" y="269507"/>
            <a:ext cx="5179800" cy="572218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7E6390B9-AAFF-4987-B9DF-F45DE4F0F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497" y="6275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4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A936353-5B4D-F772-3E26-CDA94C952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35554" cy="613185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686B9A9-B1A4-63D1-147C-A11BFFFA2F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97"/>
          <a:stretch/>
        </p:blipFill>
        <p:spPr>
          <a:xfrm>
            <a:off x="0" y="6405801"/>
            <a:ext cx="12192000" cy="51495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0391BD77-0CC7-DB2F-3CB7-8905AA688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259" y="1056390"/>
            <a:ext cx="5537035" cy="2565133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0E7C4715-5EF1-2C6C-36FF-B715693D9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903" y="3641958"/>
            <a:ext cx="3784453" cy="2680654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2CB15FA1-50C5-4300-AF92-5B99D2BBBEEE}"/>
              </a:ext>
            </a:extLst>
          </p:cNvPr>
          <p:cNvSpPr txBox="1"/>
          <p:nvPr/>
        </p:nvSpPr>
        <p:spPr>
          <a:xfrm>
            <a:off x="1111623" y="6081293"/>
            <a:ext cx="144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linkClick r:id="rId6" action="ppaction://hlinkfile"/>
              </a:rPr>
              <a:t>syd.csb.gov.tr</a:t>
            </a:r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A55D1BE6-B85B-427A-B2A5-8F76DA1E07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470" y="0"/>
            <a:ext cx="1197391" cy="119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0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7AD3-950D-44D8-5255-07DE6549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C1A37FDC-DC8D-B363-5175-653493CDD390}"/>
              </a:ext>
            </a:extLst>
          </p:cNvPr>
          <p:cNvSpPr txBox="1"/>
          <p:nvPr/>
        </p:nvSpPr>
        <p:spPr>
          <a:xfrm>
            <a:off x="154850" y="285309"/>
            <a:ext cx="842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İDARİ PARA CEZALARI</a:t>
            </a:r>
            <a:endParaRPr lang="tr-TR" sz="2800" b="1" dirty="0">
              <a:solidFill>
                <a:srgbClr val="FF0000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180D741-0A8E-6357-C6D9-E93C1D334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DFFDE67-BB93-6360-F33A-556751C5A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50" y="808529"/>
            <a:ext cx="5858693" cy="537285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ED4E9B7-3ACE-7E0E-94AC-0E332CCEE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543" y="903652"/>
            <a:ext cx="5853419" cy="2169607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8B50C391-E128-BB4D-C157-2E5ABEA9A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168382"/>
            <a:ext cx="6013541" cy="132862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896C6297-F2DD-4C0E-A3CD-87312E564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881" y="142956"/>
            <a:ext cx="995081" cy="99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93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5563936-0A2B-700D-FFBC-3F5F439B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DACD4D73-0C33-130F-D460-F49293423315}"/>
              </a:ext>
            </a:extLst>
          </p:cNvPr>
          <p:cNvSpPr txBox="1"/>
          <p:nvPr/>
        </p:nvSpPr>
        <p:spPr>
          <a:xfrm>
            <a:off x="362857" y="745932"/>
            <a:ext cx="8505936" cy="5607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ETKB tarafından sağlanan destekler :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VAP (Verimlilik Artırıcı Proje) 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Destekleri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EKA (Enerji ve Karbon Azaltımı) Destekleri</a:t>
            </a:r>
          </a:p>
          <a:p>
            <a:pPr lvl="0" algn="just">
              <a:lnSpc>
                <a:spcPct val="107000"/>
              </a:lnSpc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STB tarafından sağlanan destekler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KOSGEB Yeşil Sanayi Destek Programı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TUBİTAK 1831</a:t>
            </a: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1832, 1833 Destek Programları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Kalkınma Ajansları Destek Programları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Yeşi</a:t>
            </a:r>
            <a:r>
              <a:rPr lang="tr-TR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Dönüşüm Destek Programları</a:t>
            </a:r>
            <a:endParaRPr lang="tr-TR" sz="2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 tarafından sağlanan destekler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</a:t>
            </a: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Yeşil Mutabakata Uyum Desteği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ÇŞB tarafından sağlanan destekler 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KABEV (Kamu Binalarında Enerji Verimliliği Projesi)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KAYE (Kamu ve Belediye Yenilenebilir Enerji Projesi)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tr-T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Türkiye’de Sanayi Emisyonlarının Azaltımı Projesi vb.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86E9E7B-40FE-A19E-B38D-A7F00384A3F8}"/>
              </a:ext>
            </a:extLst>
          </p:cNvPr>
          <p:cNvSpPr txBox="1"/>
          <p:nvPr/>
        </p:nvSpPr>
        <p:spPr>
          <a:xfrm>
            <a:off x="169330" y="222712"/>
            <a:ext cx="842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>
                <a:solidFill>
                  <a:srgbClr val="92D050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 </a:t>
            </a:r>
            <a:r>
              <a:rPr lang="tr-TR" sz="2800" b="1" dirty="0">
                <a:solidFill>
                  <a:srgbClr val="92D050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ENERJİ VERİMLİLİĞİ DESTEKLERİ</a:t>
            </a:r>
            <a:endParaRPr lang="tr-TR" sz="2800" b="1" dirty="0">
              <a:solidFill>
                <a:srgbClr val="92D05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5728129-E995-6F74-D166-D016862F2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83316E4F-BA4F-4EA0-8171-3BF7F97D2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37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B9A4ED-4F2D-7C83-E361-05928FFD4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DBB22D98-4712-D850-9A88-8BF588735050}"/>
              </a:ext>
            </a:extLst>
          </p:cNvPr>
          <p:cNvSpPr txBox="1"/>
          <p:nvPr/>
        </p:nvSpPr>
        <p:spPr>
          <a:xfrm>
            <a:off x="169330" y="222712"/>
            <a:ext cx="842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>
                <a:solidFill>
                  <a:srgbClr val="92D050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 </a:t>
            </a:r>
            <a:r>
              <a:rPr lang="tr-TR" sz="2800" b="1" dirty="0">
                <a:solidFill>
                  <a:srgbClr val="92D050"/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Bazı Destek Miktarları ve Şartları</a:t>
            </a:r>
            <a:endParaRPr lang="tr-TR" sz="2800" b="1" dirty="0">
              <a:solidFill>
                <a:srgbClr val="92D05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62D70DA-A1AB-E907-52D0-4578BC14D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0E0FF4A6-7058-E7F7-AF16-321E994A1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452201"/>
              </p:ext>
            </p:extLst>
          </p:nvPr>
        </p:nvGraphicFramePr>
        <p:xfrm>
          <a:off x="279133" y="973666"/>
          <a:ext cx="11636942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1089">
                  <a:extLst>
                    <a:ext uri="{9D8B030D-6E8A-4147-A177-3AD203B41FA5}">
                      <a16:colId xmlns:a16="http://schemas.microsoft.com/office/drawing/2014/main" val="2741826667"/>
                    </a:ext>
                  </a:extLst>
                </a:gridCol>
                <a:gridCol w="2172006">
                  <a:extLst>
                    <a:ext uri="{9D8B030D-6E8A-4147-A177-3AD203B41FA5}">
                      <a16:colId xmlns:a16="http://schemas.microsoft.com/office/drawing/2014/main" val="1028005873"/>
                    </a:ext>
                  </a:extLst>
                </a:gridCol>
                <a:gridCol w="3461271">
                  <a:extLst>
                    <a:ext uri="{9D8B030D-6E8A-4147-A177-3AD203B41FA5}">
                      <a16:colId xmlns:a16="http://schemas.microsoft.com/office/drawing/2014/main" val="4190674950"/>
                    </a:ext>
                  </a:extLst>
                </a:gridCol>
                <a:gridCol w="3542576">
                  <a:extLst>
                    <a:ext uri="{9D8B030D-6E8A-4147-A177-3AD203B41FA5}">
                      <a16:colId xmlns:a16="http://schemas.microsoft.com/office/drawing/2014/main" val="107306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KURUM - DESTEK ADI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DESTEK ÜST LİMİTİ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NİTELİĞİ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BAZI KRİTİK ŞARTLARI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251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ETKB – VAP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21.589.500,00 TL X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YATIRIMIN %30 HİBE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Enerji Yöneticisi, ISO 50001 e sahip; endüstriyel işletmelerde 150 kWh , binalarda 50 kWh tasarruf.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9947568"/>
                  </a:ext>
                </a:extLst>
              </a:tr>
              <a:tr h="4252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/>
                        <a:t>ETKB –  EKA</a:t>
                      </a:r>
                    </a:p>
                    <a:p>
                      <a:pPr algn="ctr"/>
                      <a:endParaRPr lang="tr-T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10.000.000,00 TL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/>
                        <a:t>ENERJİ FATURASININ %30’U HİBE</a:t>
                      </a:r>
                    </a:p>
                    <a:p>
                      <a:pPr algn="ctr"/>
                      <a:endParaRPr lang="tr-T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Enerji Yöneticisi, ISO 50001 e sahip; karbon yoğunluğu/enerji yoğunluğu/spesifik enerji tüketimini azaltma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797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TUBİTAK – 1831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280.000,00 TL X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%90 HİBE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solidFill>
                            <a:srgbClr val="FF0000"/>
                          </a:solidFill>
                        </a:rPr>
                        <a:t>TÜM KOBİLER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162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RESPONSİBLE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5.000.000,00 TL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ÖDEMENİN %50 HİBE (5 yıllık)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Son üç yılda 300.000 $ ihracat  yapan imalatçılar. Danışmanlık hizmetlerine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03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KOSGEB – SANAYİDE TEMİZ VE DÖNGÜSEL EKONOMİ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4.000.000,00 TL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YATIRIMIN %70 İ İÇİN </a:t>
                      </a:r>
                    </a:p>
                    <a:p>
                      <a:pPr algn="ctr"/>
                      <a:r>
                        <a:rPr lang="tr-TR" sz="1600" dirty="0"/>
                        <a:t>%0 FAİZ - PROJE BİTİMİNDEN İTİBAREN ÖDEME 2 YILDA EŞİT TAKSİTLE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KOBİLER – ASGARİ %9 TASARRUF SAĞLAYACAK PROJELER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4714531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E5FFFD97-FC10-0364-8C4D-5516E1932593}"/>
              </a:ext>
            </a:extLst>
          </p:cNvPr>
          <p:cNvSpPr txBox="1"/>
          <p:nvPr/>
        </p:nvSpPr>
        <p:spPr>
          <a:xfrm>
            <a:off x="464302" y="4706954"/>
            <a:ext cx="7834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3"/>
              </a:rPr>
              <a:t>https://enerji.gov.tr/duyuru-detay?id=30506</a:t>
            </a:r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9F0991E-1D57-4598-9096-765A3BAC4E14}"/>
              </a:ext>
            </a:extLst>
          </p:cNvPr>
          <p:cNvSpPr txBox="1"/>
          <p:nvPr/>
        </p:nvSpPr>
        <p:spPr>
          <a:xfrm>
            <a:off x="464301" y="5116759"/>
            <a:ext cx="11451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4"/>
              </a:rPr>
              <a:t>https://tubitak.gov.tr/tr/destekler/sanayi/ulusal-destek-programlari/1831-yesil-inovasyon-teknoloji-mentorluk-cagrisi</a:t>
            </a:r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4C2676F-DB1B-B8E6-CBDE-401417BD8F7D}"/>
              </a:ext>
            </a:extLst>
          </p:cNvPr>
          <p:cNvSpPr txBox="1"/>
          <p:nvPr/>
        </p:nvSpPr>
        <p:spPr>
          <a:xfrm>
            <a:off x="464302" y="5848036"/>
            <a:ext cx="919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5"/>
              </a:rPr>
              <a:t>https://www.kosgeb.gov.tr/site/tr/genel/destekdetay/9022/yesil-sanayi-destek-programi</a:t>
            </a:r>
            <a:endParaRPr lang="tr-TR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EA39D02-1F5A-7EA0-AE67-FA44B8B7B885}"/>
              </a:ext>
            </a:extLst>
          </p:cNvPr>
          <p:cNvSpPr txBox="1"/>
          <p:nvPr/>
        </p:nvSpPr>
        <p:spPr>
          <a:xfrm>
            <a:off x="464302" y="5478704"/>
            <a:ext cx="7834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hlinkClick r:id="rId6"/>
              </a:rPr>
              <a:t>https://responsible.ticaret.gov.tr/#</a:t>
            </a:r>
            <a:endParaRPr lang="tr-TR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E8C4FE7-9DEB-F97A-CFF2-BEAB34A8E099}"/>
              </a:ext>
            </a:extLst>
          </p:cNvPr>
          <p:cNvSpPr/>
          <p:nvPr/>
        </p:nvSpPr>
        <p:spPr>
          <a:xfrm>
            <a:off x="6808633" y="4853377"/>
            <a:ext cx="5107442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SOGREEN, AB PROJELERİ VB.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58F1608C-CF55-4A46-B91D-8666A62DB3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730" y="23627"/>
            <a:ext cx="880939" cy="88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838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9EDD646-BABB-7F7D-84A3-1C0A1E7E439F}"/>
              </a:ext>
            </a:extLst>
          </p:cNvPr>
          <p:cNvSpPr txBox="1"/>
          <p:nvPr/>
        </p:nvSpPr>
        <p:spPr>
          <a:xfrm>
            <a:off x="1609019" y="695945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ENERJİ VERİMLİLİĞİNİ ARTTIRICI ÖNLEMLER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5CD0213-0006-98B8-CA1F-AD848B7E1CAB}"/>
              </a:ext>
            </a:extLst>
          </p:cNvPr>
          <p:cNvSpPr/>
          <p:nvPr/>
        </p:nvSpPr>
        <p:spPr>
          <a:xfrm>
            <a:off x="215443" y="237230"/>
            <a:ext cx="2332448" cy="127197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0" i="0" u="none" strike="noStrike" baseline="0" dirty="0">
                <a:latin typeface="TimesNewRomanKal?n"/>
              </a:rPr>
              <a:t>Enerji Kaynaklarının Ve Enerjinin Kullanımında Verimliliğin Artırılmasına Dair Yönetmelik </a:t>
            </a:r>
          </a:p>
          <a:p>
            <a:pPr algn="ctr"/>
            <a:r>
              <a:rPr lang="tr-TR" b="0" i="0" u="none" strike="noStrike" baseline="0" dirty="0">
                <a:latin typeface="TimesNewRomanKal?n"/>
              </a:rPr>
              <a:t>MADDE 10 - 2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CEED335-1AA3-2A6E-53F5-863A82C391CC}"/>
              </a:ext>
            </a:extLst>
          </p:cNvPr>
          <p:cNvSpPr txBox="1"/>
          <p:nvPr/>
        </p:nvSpPr>
        <p:spPr>
          <a:xfrm>
            <a:off x="378594" y="1915110"/>
            <a:ext cx="114348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tr-TR" sz="2000" b="1" dirty="0"/>
              <a:t>Mevcut tesislerin işletilmesinde, yeni tesislerin kurulmasında, kapasite arttırımı ve modernizasyon çalışmalarında, enerji yöneticilerinin bu Yönetmelik kapsamındaki görevlerinin yerine getirilmesinde, etüt ve projelerde aşağıdaki önlemler öncelikle dikkate alınır.</a:t>
            </a:r>
          </a:p>
          <a:p>
            <a:endParaRPr lang="tr-TR" sz="2000" dirty="0"/>
          </a:p>
          <a:p>
            <a:r>
              <a:rPr lang="tr-TR" sz="2000" dirty="0"/>
              <a:t>a) Yakma sistemlerinde yanma kontrolü ve optimizasyonu ile yakıtların verimli yakılması,</a:t>
            </a:r>
          </a:p>
          <a:p>
            <a:r>
              <a:rPr lang="tr-TR" sz="2000" dirty="0"/>
              <a:t>b) Isıtma, soğutma, iklimlendirme ve ısı transferinde en yüksek verimin elde edilmesi,</a:t>
            </a:r>
          </a:p>
          <a:p>
            <a:r>
              <a:rPr lang="tr-TR" sz="2000" dirty="0"/>
              <a:t>c) Sıcak ve soğuk yüzeylerde ısı yalıtımının standartlara uygun olarak yapılması, ısı üreten, dağıtan ve kullanan tüm ünitelerin yalıtılarak istenmeyen ısı kayıplarının veya kazançlarının en aza indirilmesi,</a:t>
            </a:r>
          </a:p>
          <a:p>
            <a:r>
              <a:rPr lang="tr-TR" sz="2000" dirty="0"/>
              <a:t>ç) Atık ısı geri kazanımı,</a:t>
            </a:r>
          </a:p>
          <a:p>
            <a:r>
              <a:rPr lang="tr-TR" sz="2000" dirty="0"/>
              <a:t>d) Isının işe dönüştürülmesinde verimliliğin arttırılması,</a:t>
            </a:r>
          </a:p>
          <a:p>
            <a:r>
              <a:rPr lang="tr-TR" sz="2000" dirty="0"/>
              <a:t>e) Elektrik tüketiminde kayıpların önlenmesi,</a:t>
            </a:r>
          </a:p>
          <a:p>
            <a:r>
              <a:rPr lang="tr-TR" sz="2000" dirty="0"/>
              <a:t>f) Elektrik enerjisinin mekanik enerjiye veya ısıya dönüşümünde verimliliğin artırılması,</a:t>
            </a:r>
          </a:p>
          <a:p>
            <a:r>
              <a:rPr lang="tr-TR" sz="2000" dirty="0"/>
              <a:t>g) Otomatik kontrol uygulamaları ile insan faktörünün en aza indirilmesi,</a:t>
            </a:r>
            <a:endParaRPr lang="tr-TR" sz="2000" b="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E3F9983-8A5C-4395-864B-898F8161B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240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FB54-FAEC-1C44-185D-82CA48454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C54B108-4245-A8B6-7BE7-838E60F5D443}"/>
              </a:ext>
            </a:extLst>
          </p:cNvPr>
          <p:cNvSpPr txBox="1"/>
          <p:nvPr/>
        </p:nvSpPr>
        <p:spPr>
          <a:xfrm>
            <a:off x="1609019" y="695945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ENERJİ VERİMLİLİĞİNİ ARTTIRICI ÖNLEMLER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E267F21-9126-AC4E-7B59-E6B38DF1BCEF}"/>
              </a:ext>
            </a:extLst>
          </p:cNvPr>
          <p:cNvSpPr/>
          <p:nvPr/>
        </p:nvSpPr>
        <p:spPr>
          <a:xfrm>
            <a:off x="215443" y="237230"/>
            <a:ext cx="2332448" cy="127197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0" i="0" u="none" strike="noStrike" baseline="0" dirty="0">
                <a:latin typeface="TimesNewRomanKal?n"/>
              </a:rPr>
              <a:t>Enerji Kaynaklarının Ve Enerjinin Kullanımında Verimliliğin Artırılmasına Dair Yönetmelik </a:t>
            </a:r>
          </a:p>
          <a:p>
            <a:pPr algn="ctr"/>
            <a:r>
              <a:rPr lang="tr-TR" b="0" i="0" u="none" strike="noStrike" baseline="0" dirty="0">
                <a:latin typeface="TimesNewRomanKal?n"/>
              </a:rPr>
              <a:t>MADDE 10 - 2</a:t>
            </a:r>
            <a:endParaRPr lang="tr-TR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332134D-1E6D-FD11-F010-7B950225FA3B}"/>
              </a:ext>
            </a:extLst>
          </p:cNvPr>
          <p:cNvSpPr txBox="1"/>
          <p:nvPr/>
        </p:nvSpPr>
        <p:spPr>
          <a:xfrm>
            <a:off x="378594" y="1967919"/>
            <a:ext cx="114348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ğ) Kesintisiz enerji arzı sağlayacak girdilerin seçimine dikkat edilmesi,</a:t>
            </a:r>
          </a:p>
          <a:p>
            <a:r>
              <a:rPr lang="tr-TR" dirty="0"/>
              <a:t>h) Makinaların enerji verimliliği yüksek olan teknolojiler arasından, standardizasyon ve kalite güvenlik sisteminin gereklerine dikkat edilerek seçilmesi,</a:t>
            </a:r>
          </a:p>
          <a:p>
            <a:r>
              <a:rPr lang="tr-TR" dirty="0"/>
              <a:t>ı) İstenmeyen ısı kayıpları veya ısı kazançları en alt düzeyde olacak şekilde projelendirilmesi ve uygulamanın projeye uygun olarak gerçekleştirilmesinin sağlanması,</a:t>
            </a:r>
          </a:p>
          <a:p>
            <a:r>
              <a:rPr lang="tr-TR" dirty="0"/>
              <a:t>i) </a:t>
            </a:r>
            <a:r>
              <a:rPr lang="tr-TR" dirty="0" err="1"/>
              <a:t>İnşaa</a:t>
            </a:r>
            <a:r>
              <a:rPr lang="tr-TR" dirty="0"/>
              <a:t> ve montaj aşamasında enerji verimliliği ile ilgili ölçüm cihazlarının temin ve monte edilmesi,</a:t>
            </a:r>
          </a:p>
          <a:p>
            <a:r>
              <a:rPr lang="tr-TR" dirty="0"/>
              <a:t>j) Yenilenebilir enerji, ısı pompası ve kojenerasyon uygulamalarının analiz edilmesi,</a:t>
            </a:r>
          </a:p>
          <a:p>
            <a:r>
              <a:rPr lang="tr-TR" dirty="0"/>
              <a:t>k) Aydınlatmada yüksek verimli armatür ve lambaların, elektronik balastların, aydınlatma kontrol sistemlerinin kullanılması ve gün ışığından</a:t>
            </a:r>
          </a:p>
          <a:p>
            <a:r>
              <a:rPr lang="tr-TR" dirty="0"/>
              <a:t>daha fazla yararlanılması,</a:t>
            </a:r>
          </a:p>
          <a:p>
            <a:r>
              <a:rPr lang="tr-TR" dirty="0"/>
              <a:t>l) Enerji tüketen veya dönüştüren ekipmanlar için ilgili mevzuat kapsamında tanımlanan asgari verimlilik kriterlerinin sağlanması,</a:t>
            </a:r>
          </a:p>
          <a:p>
            <a:r>
              <a:rPr lang="tr-TR" dirty="0"/>
              <a:t>m) </a:t>
            </a:r>
            <a:r>
              <a:rPr lang="tr-TR" dirty="0" err="1"/>
              <a:t>Camlamada</a:t>
            </a:r>
            <a:r>
              <a:rPr lang="tr-TR" dirty="0"/>
              <a:t> düşük </a:t>
            </a:r>
            <a:r>
              <a:rPr lang="tr-TR" dirty="0" err="1"/>
              <a:t>yayınımlı</a:t>
            </a:r>
            <a:r>
              <a:rPr lang="tr-TR" dirty="0"/>
              <a:t> ısı kontrol kaplamalı çift cam sistemlerinin kullanılması.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0646635-AC3B-456B-8521-D2135C47D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116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3E27F9BC-3D13-D143-F0AC-60D7A1B3A8CB}"/>
              </a:ext>
            </a:extLst>
          </p:cNvPr>
          <p:cNvSpPr txBox="1"/>
          <p:nvPr/>
        </p:nvSpPr>
        <p:spPr>
          <a:xfrm>
            <a:off x="1609019" y="695945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REEL UYGULAMA ÖRNEKLERİ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F2908D6-134B-16BB-014A-10C0F4A4AA91}"/>
              </a:ext>
            </a:extLst>
          </p:cNvPr>
          <p:cNvSpPr txBox="1"/>
          <p:nvPr/>
        </p:nvSpPr>
        <p:spPr>
          <a:xfrm>
            <a:off x="260121" y="1892045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ÖRNEK : Hava Set Değeri Ayarlaması İle Tasarruf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EE2F3ED-DE07-A29F-C041-E6A220B03F62}"/>
              </a:ext>
            </a:extLst>
          </p:cNvPr>
          <p:cNvSpPr txBox="1"/>
          <p:nvPr/>
        </p:nvSpPr>
        <p:spPr>
          <a:xfrm>
            <a:off x="1673729" y="2334957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PERSONEL BİLİNÇLENDİRME ÖRNEĞİDİR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893A350-FA61-160F-FF96-2DAD28C29BB3}"/>
              </a:ext>
            </a:extLst>
          </p:cNvPr>
          <p:cNvSpPr txBox="1"/>
          <p:nvPr/>
        </p:nvSpPr>
        <p:spPr>
          <a:xfrm>
            <a:off x="486315" y="2934257"/>
            <a:ext cx="114348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Amaç: </a:t>
            </a:r>
            <a:r>
              <a:rPr lang="tr-TR" b="0" dirty="0"/>
              <a:t>Mevcut durumda KSK/D 90/8 ve KSK/D 110/7,5 kompresörleri çalışmaktadır. Bu kompresörlerin set basınçları düzgün ayarlanarak enerji tasarrufu sağlanması amaçlanmaktadır. </a:t>
            </a:r>
          </a:p>
          <a:p>
            <a:endParaRPr lang="tr-TR" dirty="0"/>
          </a:p>
          <a:p>
            <a:r>
              <a:rPr lang="tr-TR" b="1" dirty="0"/>
              <a:t>Hesaplama: </a:t>
            </a:r>
            <a:r>
              <a:rPr lang="tr-TR" b="0" dirty="0"/>
              <a:t>Ölçüm esnasında set basınçları düzeltilerek sadece KSK/D 110/7,5 kompresörün çalışması esnasında güç tüketimi ölçülmüş ve her 2 kompresörün çalıştıkları andaki toplam güç tüketimiyle karşılaştırılmıştır. Kompresörlerin yıllık çalışma süresi 7920 saat alınarak mevcut durum ve önerilen durum karşılaştırılması yapılmıştır.</a:t>
            </a:r>
          </a:p>
          <a:p>
            <a:endParaRPr lang="tr-TR" b="0" dirty="0"/>
          </a:p>
          <a:p>
            <a:r>
              <a:rPr lang="tr-TR" b="0" dirty="0"/>
              <a:t>Buna göre mevcut durum ile önerilen durum arasındaki şebeke gücü farkı yani tasarruf edilen güç;</a:t>
            </a:r>
          </a:p>
          <a:p>
            <a:endParaRPr lang="tr-TR" b="0" dirty="0"/>
          </a:p>
          <a:p>
            <a:r>
              <a:rPr lang="syr-SY" b="0" dirty="0"/>
              <a:t> </a:t>
            </a:r>
            <a:r>
              <a:rPr lang="tr-TR" b="0" dirty="0"/>
              <a:t>olarak bulunmaktadır. Buna göre mevcut durum ve önerilen durum karşılaştırması aşağıdaki tablo ile verilmektedir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9889ECBD-5B74-D8B0-E9E8-9E04D58A6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524" y="5735628"/>
            <a:ext cx="6366973" cy="581838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336811C1-2F71-456D-B6E1-F4CB211D2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283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E71ACCBE-59DA-59F1-7B34-B1DE36FDB7DF}"/>
              </a:ext>
            </a:extLst>
          </p:cNvPr>
          <p:cNvSpPr/>
          <p:nvPr/>
        </p:nvSpPr>
        <p:spPr>
          <a:xfrm>
            <a:off x="1784425" y="1960325"/>
            <a:ext cx="862315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dirty="0"/>
              <a:t>Enerji Kazanımı</a:t>
            </a:r>
            <a:r>
              <a:rPr lang="tr-TR" sz="2800" b="0" dirty="0"/>
              <a:t>: Yıllık kazanç: 87.120 kWh/Yıl </a:t>
            </a:r>
          </a:p>
          <a:p>
            <a:pPr algn="ctr"/>
            <a:r>
              <a:rPr lang="tr-TR" sz="2800" dirty="0">
                <a:solidFill>
                  <a:srgbClr val="00B050"/>
                </a:solidFill>
              </a:rPr>
              <a:t>Parasal Karşılığı: 221.285,00 TL </a:t>
            </a:r>
          </a:p>
          <a:p>
            <a:pPr algn="ctr"/>
            <a:r>
              <a:rPr lang="tr-TR" sz="2000" dirty="0">
                <a:solidFill>
                  <a:srgbClr val="FF0000"/>
                </a:solidFill>
              </a:rPr>
              <a:t>Sistem Yatırım Maliyeti: 0 TL (PERSONEL BİLİNÇLENDİRME)</a:t>
            </a:r>
          </a:p>
          <a:p>
            <a:pPr algn="ctr"/>
            <a:r>
              <a:rPr lang="tr-TR" sz="2800" dirty="0"/>
              <a:t>Basit Geri Ödeme Süresi: 0 Yıl </a:t>
            </a:r>
          </a:p>
          <a:p>
            <a:pPr algn="ctr"/>
            <a:r>
              <a:rPr lang="tr-TR" sz="2800" dirty="0"/>
              <a:t>TEP Karşılığı: 7,5 TEP</a:t>
            </a:r>
          </a:p>
          <a:p>
            <a:pPr algn="ctr"/>
            <a:endParaRPr lang="tr-T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B9917D3-3C15-67FD-0C6D-AB366178C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14236"/>
            <a:ext cx="10363200" cy="231026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299F1F2-14D5-4F83-B2A5-D2E634311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825" y="107578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26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2FFFC-CFE8-9999-1A9F-1402989C7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5B2E95A0-1668-BD0B-003B-5487505771D5}"/>
              </a:ext>
            </a:extLst>
          </p:cNvPr>
          <p:cNvSpPr txBox="1"/>
          <p:nvPr/>
        </p:nvSpPr>
        <p:spPr>
          <a:xfrm>
            <a:off x="1609019" y="471125"/>
            <a:ext cx="9189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REEL UYGULAMA ÖRNEKLERİ</a:t>
            </a:r>
            <a:endParaRPr lang="tr-TR" sz="4000" b="1" dirty="0"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43D89DC-F292-E700-4B6F-EFFE195EF0FB}"/>
              </a:ext>
            </a:extLst>
          </p:cNvPr>
          <p:cNvSpPr txBox="1"/>
          <p:nvPr/>
        </p:nvSpPr>
        <p:spPr>
          <a:xfrm>
            <a:off x="698972" y="1869261"/>
            <a:ext cx="6487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ÖRNEK: Kazan Brülör Ayarlaması İle Tasarruf Elde Edilmesi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237DFF1-9ADA-BD00-88C5-508C3EDF83C5}"/>
              </a:ext>
            </a:extLst>
          </p:cNvPr>
          <p:cNvSpPr txBox="1"/>
          <p:nvPr/>
        </p:nvSpPr>
        <p:spPr>
          <a:xfrm>
            <a:off x="947085" y="2334957"/>
            <a:ext cx="711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BASİT - EKİPMAN YATIRIMSIZ SERVİS İLE TASARRUF ÖRNEĞİDİR.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986740B3-6E6D-D099-2AD7-FE3AC44C1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85" y="2999250"/>
            <a:ext cx="5029902" cy="264832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6C2DA13-1D90-012A-F7B8-59358528C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60" y="1059582"/>
            <a:ext cx="4351199" cy="2125776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09069805-D82F-58A0-CD79-0A009B603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616" y="3185358"/>
            <a:ext cx="4158286" cy="316821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3A2C5B3-A730-4638-B1EC-D2DE388AA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548" y="0"/>
            <a:ext cx="1111622" cy="11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232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B275-1704-AB63-A49F-9695EE53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5">
            <a:extLst>
              <a:ext uri="{FF2B5EF4-FFF2-40B4-BE49-F238E27FC236}">
                <a16:creationId xmlns:a16="http://schemas.microsoft.com/office/drawing/2014/main" id="{0A142C2C-EAB8-3E5A-2D25-BC91841D5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56" y="1767467"/>
            <a:ext cx="1123684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Yapılan hesaplamalara istinaden mevcut durumda Verim değeri %92,24 olup, brülör ayarları yapılarak verim değerinin en az %93,47 ye çıkılabileceği görülmektedir. Bu iki verim değeri arasındaki değişim hesaplanarak yapılacak tasarruf miktarı ise aşağıdaki gibi hesaplanmıştır.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tr-TR" altLang="ja-JP" sz="1800" b="0" dirty="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ja-JP" sz="1800" b="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Bu durum işletmelerde yapılabilecek basit ayarlamaların, ciddi kârlılıklar olacağını göstermektedir.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ja-JP" sz="1400" dirty="0">
              <a:ea typeface="ＭＳ Ｐゴシック" panose="020B0600070205080204" pitchFamily="34" charset="-128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98DCDC1-FF05-804E-FB77-E0D7178D5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996" y="3604662"/>
            <a:ext cx="8087835" cy="105174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F2AD2550-42D6-CBBA-7CC7-C0F4D0591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828" y="4656407"/>
            <a:ext cx="8087835" cy="554408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5462856D-4348-4F7E-8BE0-2B035A3E7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69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B275-1704-AB63-A49F-9695EE53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5">
            <a:extLst>
              <a:ext uri="{FF2B5EF4-FFF2-40B4-BE49-F238E27FC236}">
                <a16:creationId xmlns:a16="http://schemas.microsoft.com/office/drawing/2014/main" id="{0A142C2C-EAB8-3E5A-2D25-BC91841D5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91" y="1211656"/>
            <a:ext cx="11236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ja-JP" sz="1800" b="1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ÖRNEK : Basınçlı Hava Kayıp Kaçaklarının Giderilmesi ile Elde Edilen Tasarruf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ja-JP" sz="1400" dirty="0">
              <a:ea typeface="ＭＳ Ｐゴシック" panose="020B0600070205080204" pitchFamily="34" charset="-128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462856D-4348-4F7E-8BE0-2B035A3E7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3FF3463-623B-4755-98DE-6A466EEBBB08}"/>
              </a:ext>
            </a:extLst>
          </p:cNvPr>
          <p:cNvSpPr txBox="1"/>
          <p:nvPr/>
        </p:nvSpPr>
        <p:spPr>
          <a:xfrm>
            <a:off x="904893" y="2009453"/>
            <a:ext cx="97626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Bir endüstriyel tesiste enerji etüt çalışması sırasında </a:t>
            </a:r>
            <a:r>
              <a:rPr lang="tr-TR" dirty="0" err="1"/>
              <a:t>ultrasonik</a:t>
            </a:r>
            <a:r>
              <a:rPr lang="tr-TR" dirty="0"/>
              <a:t> </a:t>
            </a:r>
            <a:r>
              <a:rPr lang="tr-TR" dirty="0" err="1"/>
              <a:t>desibelmetre</a:t>
            </a:r>
            <a:r>
              <a:rPr lang="tr-TR" dirty="0"/>
              <a:t> ile basınçlı hava tesisatları </a:t>
            </a:r>
          </a:p>
          <a:p>
            <a:r>
              <a:rPr lang="tr-TR" dirty="0"/>
              <a:t>ve hava ile çalışan ekipmanların bağlantı noktaları kontrol edilmiştir.</a:t>
            </a: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F943611D-8CE4-4976-8502-AC4BE3C1A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93" y="2643908"/>
            <a:ext cx="3833362" cy="368761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8321E977-ABFF-4972-9AA4-093E503661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45" y="2617207"/>
            <a:ext cx="4904509" cy="367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150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B275-1704-AB63-A49F-9695EE53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5">
            <a:extLst>
              <a:ext uri="{FF2B5EF4-FFF2-40B4-BE49-F238E27FC236}">
                <a16:creationId xmlns:a16="http://schemas.microsoft.com/office/drawing/2014/main" id="{0A142C2C-EAB8-3E5A-2D25-BC91841D5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03" y="197225"/>
            <a:ext cx="11236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ja-JP" sz="1800" b="1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ÖRNEK : Basınçlı Hava Kayıp Kaçaklarının Giderilmesi ile Elde Edilen Tasarruf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ja-JP" sz="1400" dirty="0">
              <a:ea typeface="ＭＳ Ｐゴシック" panose="020B0600070205080204" pitchFamily="34" charset="-128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462856D-4348-4F7E-8BE0-2B035A3E7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7341D9D-DDC9-4171-A1B2-9D42E6B50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12" y="500219"/>
            <a:ext cx="7625111" cy="584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45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B275-1704-AB63-A49F-9695EE53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5">
            <a:extLst>
              <a:ext uri="{FF2B5EF4-FFF2-40B4-BE49-F238E27FC236}">
                <a16:creationId xmlns:a16="http://schemas.microsoft.com/office/drawing/2014/main" id="{0A142C2C-EAB8-3E5A-2D25-BC91841D5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91" y="1211656"/>
            <a:ext cx="11236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ja-JP" sz="1800" b="1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ÖRNEK : Basınçlı Hava Kayıp Kaçaklarının Giderilmesi ile Elde Edilen Tasarruf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1" lang="en-US" altLang="ja-JP" sz="1400" dirty="0">
              <a:ea typeface="ＭＳ Ｐゴシック" panose="020B0600070205080204" pitchFamily="34" charset="-128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462856D-4348-4F7E-8BE0-2B035A3E7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3FF3463-623B-4755-98DE-6A466EEBBB08}"/>
              </a:ext>
            </a:extLst>
          </p:cNvPr>
          <p:cNvSpPr txBox="1"/>
          <p:nvPr/>
        </p:nvSpPr>
        <p:spPr>
          <a:xfrm>
            <a:off x="327963" y="1883947"/>
            <a:ext cx="11766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Tespit edilen kaçakların onarımı ile birlikte elde edilecek tasarruf miktarı ve yatırımın geri ödeme süresi aşağıda belirtilmiştir.</a:t>
            </a:r>
          </a:p>
          <a:p>
            <a:endParaRPr lang="tr-TR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B11850B-3502-4F1A-898B-869CF32F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334" y="2661157"/>
            <a:ext cx="8411600" cy="11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42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BBB6DD11-B058-C63C-EE49-2997FBF97A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100834"/>
              </p:ext>
            </p:extLst>
          </p:nvPr>
        </p:nvGraphicFramePr>
        <p:xfrm>
          <a:off x="1678729" y="191680"/>
          <a:ext cx="9049984" cy="64746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D00324C9-CAA6-B9A5-79FE-04EA18330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83150A1B-2606-42EF-CB75-5ED3C18AB3E8}"/>
              </a:ext>
            </a:extLst>
          </p:cNvPr>
          <p:cNvSpPr txBox="1"/>
          <p:nvPr/>
        </p:nvSpPr>
        <p:spPr>
          <a:xfrm>
            <a:off x="2913288" y="4675145"/>
            <a:ext cx="1010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KARBON AYAKİZİ 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697E8AA-C32F-D858-A5C3-4ECEAF32AE17}"/>
              </a:ext>
            </a:extLst>
          </p:cNvPr>
          <p:cNvSpPr txBox="1"/>
          <p:nvPr/>
        </p:nvSpPr>
        <p:spPr>
          <a:xfrm>
            <a:off x="3630706" y="576834"/>
            <a:ext cx="1578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VAP - EKA DANIŞMANLIK 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522499D-08F0-0817-83C7-C2984B60A9F3}"/>
              </a:ext>
            </a:extLst>
          </p:cNvPr>
          <p:cNvSpPr txBox="1"/>
          <p:nvPr/>
        </p:nvSpPr>
        <p:spPr>
          <a:xfrm>
            <a:off x="5193069" y="5420327"/>
            <a:ext cx="101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1"/>
                </a:solidFill>
              </a:rPr>
              <a:t>EKB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6EE2B7-7212-8962-B5A5-3BDE46B21FBC}"/>
              </a:ext>
            </a:extLst>
          </p:cNvPr>
          <p:cNvSpPr/>
          <p:nvPr/>
        </p:nvSpPr>
        <p:spPr>
          <a:xfrm>
            <a:off x="9352392" y="2305895"/>
            <a:ext cx="340403" cy="34040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C572D4C-B7AF-205F-63F9-98CB98AB77EE}"/>
              </a:ext>
            </a:extLst>
          </p:cNvPr>
          <p:cNvSpPr/>
          <p:nvPr/>
        </p:nvSpPr>
        <p:spPr>
          <a:xfrm>
            <a:off x="2868020" y="549463"/>
            <a:ext cx="340403" cy="340408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FD9614C-3E46-8CDD-04E7-4FF79071030D}"/>
              </a:ext>
            </a:extLst>
          </p:cNvPr>
          <p:cNvSpPr txBox="1"/>
          <p:nvPr/>
        </p:nvSpPr>
        <p:spPr>
          <a:xfrm>
            <a:off x="7371920" y="2681304"/>
            <a:ext cx="12143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bg1"/>
                </a:solidFill>
              </a:rPr>
              <a:t>ISO 46001</a:t>
            </a:r>
          </a:p>
          <a:p>
            <a:pPr algn="ctr"/>
            <a:r>
              <a:rPr lang="tr-TR" sz="1200" b="1" dirty="0">
                <a:solidFill>
                  <a:schemeClr val="bg1"/>
                </a:solidFill>
              </a:rPr>
              <a:t>SU VERİMLİLİĞİ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52BA4D5-68EF-4986-8784-83088A837D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00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957E1274-C8C5-8C92-8339-FC7815427D5D}"/>
              </a:ext>
            </a:extLst>
          </p:cNvPr>
          <p:cNvSpPr/>
          <p:nvPr/>
        </p:nvSpPr>
        <p:spPr>
          <a:xfrm>
            <a:off x="2347184" y="1618074"/>
            <a:ext cx="7497630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10000" b="1" dirty="0">
                <a:ln w="12700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TEŞEKKÜRLER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FA7C616-E1D1-48A2-014D-E92790BA9FDF}"/>
              </a:ext>
            </a:extLst>
          </p:cNvPr>
          <p:cNvSpPr/>
          <p:nvPr/>
        </p:nvSpPr>
        <p:spPr>
          <a:xfrm>
            <a:off x="2409349" y="3441680"/>
            <a:ext cx="7373301" cy="22775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UĞURCAN BÜYÜKAŞIK</a:t>
            </a:r>
            <a:endParaRPr lang="tr-TR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Makina Mühendisi</a:t>
            </a:r>
          </a:p>
          <a:p>
            <a:pPr algn="ctr"/>
            <a:r>
              <a:rPr lang="tr-TR" sz="32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ETKB – Etüt Proje Uzmanı</a:t>
            </a:r>
          </a:p>
          <a:p>
            <a:pPr algn="ctr"/>
            <a:endParaRPr lang="tr-TR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C0AA16F-FE04-0871-9E06-2C6ADCEBE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7841"/>
            <a:ext cx="12192000" cy="600159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A05025FE-D5E9-4148-B796-BC15F8C95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83" y="197225"/>
            <a:ext cx="1405550" cy="14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51674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1066</TotalTime>
  <Words>3250</Words>
  <Application>Microsoft Office PowerPoint</Application>
  <PresentationFormat>Geniş ekran</PresentationFormat>
  <Paragraphs>366</Paragraphs>
  <Slides>60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60</vt:i4>
      </vt:variant>
    </vt:vector>
  </HeadingPairs>
  <TitlesOfParts>
    <vt:vector size="70" baseType="lpstr">
      <vt:lpstr>Arial</vt:lpstr>
      <vt:lpstr>Bookman Old Style</vt:lpstr>
      <vt:lpstr>Calibri</vt:lpstr>
      <vt:lpstr>Calibri Light</vt:lpstr>
      <vt:lpstr>Mfa-SansSerif</vt:lpstr>
      <vt:lpstr>Symbol</vt:lpstr>
      <vt:lpstr>Times New Roman</vt:lpstr>
      <vt:lpstr>TimesNewRomanKal?n</vt:lpstr>
      <vt:lpstr>Wingdings</vt:lpstr>
      <vt:lpstr>Geçmişe bakış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bayram çakmak</dc:creator>
  <cp:lastModifiedBy>Ahiturk001</cp:lastModifiedBy>
  <cp:revision>72</cp:revision>
  <dcterms:created xsi:type="dcterms:W3CDTF">2025-01-27T18:34:44Z</dcterms:created>
  <dcterms:modified xsi:type="dcterms:W3CDTF">2025-10-13T11:29:11Z</dcterms:modified>
</cp:coreProperties>
</file>